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oboto Slab"/>
      <p:regular r:id="rId23"/>
      <p:bold r:id="rId24"/>
    </p:embeddedFont>
    <p:embeddedFont>
      <p:font typeface="Libre Franklin"/>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OyJiO9sc11LfpeuvMqOK1WluZ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breFranklin-bold.fntdata"/><Relationship Id="rId25" Type="http://schemas.openxmlformats.org/officeDocument/2006/relationships/font" Target="fonts/LibreFranklin-regular.fntdata"/><Relationship Id="rId28" Type="http://schemas.openxmlformats.org/officeDocument/2006/relationships/font" Target="fonts/LibreFranklin-boldItalic.fntdata"/><Relationship Id="rId27" Type="http://schemas.openxmlformats.org/officeDocument/2006/relationships/font" Target="fonts/LibreFranklin-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b2e0b46d50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the last piece of disturbance compensator is the online adaptation. The Online adaptation corrects unmodeled disturbances using force residuals.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residual has a regularization term, an innovation correction weighted by covariance  and control error adaptation term. </a:t>
            </a:r>
            <a:endParaRPr/>
          </a:p>
          <a:p>
            <a:pPr indent="0" lvl="0" marL="0" rtl="0" algn="l">
              <a:spcBef>
                <a:spcPts val="0"/>
              </a:spcBef>
              <a:spcAft>
                <a:spcPts val="0"/>
              </a:spcAft>
              <a:buNone/>
            </a:pPr>
            <a:r>
              <a:rPr lang="en-US"/>
              <a:t>The adaptation process is similar to the one in a kalman filter. </a:t>
            </a:r>
            <a:endParaRPr/>
          </a:p>
          <a:p>
            <a:pPr indent="0" lvl="0" marL="0" rtl="0" algn="l">
              <a:spcBef>
                <a:spcPts val="0"/>
              </a:spcBef>
              <a:spcAft>
                <a:spcPts val="0"/>
              </a:spcAft>
              <a:buClr>
                <a:schemeClr val="dk1"/>
              </a:buClr>
              <a:buSzPts val="1100"/>
              <a:buFont typeface="Arial"/>
              <a:buNone/>
            </a:pPr>
            <a:r>
              <a:rPr lang="en-US"/>
              <a:t>Any sensed force difference from the prediction will be captured by the innovation including contact-induced effects.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 result, the online adaptation provides a flight-specific correction which can capture unmodeled disturbances and adapt accordingly.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use \hat{F}_a, not \hat{F}_a,lat because F_sensed also include the thrust component, we cancel that out</a:t>
            </a:r>
            <a:endParaRPr/>
          </a:p>
        </p:txBody>
      </p:sp>
      <p:sp>
        <p:nvSpPr>
          <p:cNvPr id="236" name="Google Shape;236;g3b2e0b46d50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b2e0b46d50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Animation to keep attention on part of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control diagram describing how we can integrate the disturbance </a:t>
            </a:r>
            <a:r>
              <a:rPr lang="en-US"/>
              <a:t>compensator</a:t>
            </a:r>
            <a:r>
              <a:rPr lang="en-US"/>
              <a:t> into the controller.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high level, we have a feedback system. The reference trajectory and sensor data can produce tracking error, and together, they can calculate feedback and feedforward term. B</a:t>
            </a:r>
            <a:r>
              <a:rPr lang="en-US"/>
              <a:t>efore passing this to the </a:t>
            </a:r>
            <a:r>
              <a:rPr lang="en-US"/>
              <a:t>downstream</a:t>
            </a:r>
            <a:r>
              <a:rPr lang="en-US"/>
              <a:t>, a disturbance compensation term is added.</a:t>
            </a:r>
            <a:endParaRPr/>
          </a:p>
          <a:p>
            <a:pPr indent="0" lvl="0" marL="0" rtl="0" algn="l">
              <a:spcBef>
                <a:spcPts val="0"/>
              </a:spcBef>
              <a:spcAft>
                <a:spcPts val="0"/>
              </a:spcAft>
              <a:buNone/>
            </a:pPr>
            <a:r>
              <a:rPr lang="en-US"/>
              <a:t>In the disturbance compensator, </a:t>
            </a:r>
            <a:r>
              <a:rPr lang="en-US"/>
              <a:t>there are three components:</a:t>
            </a:r>
            <a:endParaRPr/>
          </a:p>
          <a:p>
            <a:pPr indent="0" lvl="0" marL="0" rtl="0" algn="l">
              <a:spcBef>
                <a:spcPts val="0"/>
              </a:spcBef>
              <a:spcAft>
                <a:spcPts val="0"/>
              </a:spcAft>
              <a:buNone/>
            </a:pPr>
            <a:r>
              <a:rPr lang="en-US"/>
              <a:t>The physics-based prediction model and the learned residual </a:t>
            </a:r>
            <a:r>
              <a:rPr lang="en-US"/>
              <a:t>model</a:t>
            </a:r>
            <a:r>
              <a:rPr lang="en-US"/>
              <a:t> will take sensor data to give a prediction of the disturbance, the adaptation process will take the sensor data, control errors and </a:t>
            </a:r>
            <a:r>
              <a:rPr lang="en-US"/>
              <a:t>the predictions</a:t>
            </a:r>
            <a:r>
              <a:rPr lang="en-US"/>
              <a:t> to calculate the adaptation term. And finally the sum of the three components generates the estimated disturbance force, and the force is used to form the compensated wrench which will be added to the nominal control input. </a:t>
            </a:r>
            <a:endParaRPr/>
          </a:p>
          <a:p>
            <a:pPr indent="0" lvl="0" marL="0" rtl="0" algn="l">
              <a:spcBef>
                <a:spcPts val="0"/>
              </a:spcBef>
              <a:spcAft>
                <a:spcPts val="0"/>
              </a:spcAft>
              <a:buNone/>
            </a:pPr>
            <a:r>
              <a:rPr lang="en-US"/>
              <a:t>Finally the BEMT based rotational speed allocation will convert the input wrench to rotational speed before assigning it to the plant. </a:t>
            </a:r>
            <a:endParaRPr/>
          </a:p>
          <a:p>
            <a:pPr indent="0" lvl="0" marL="0" rtl="0" algn="l">
              <a:spcBef>
                <a:spcPts val="0"/>
              </a:spcBef>
              <a:spcAft>
                <a:spcPts val="0"/>
              </a:spcAft>
              <a:buNone/>
            </a:pPr>
            <a:r>
              <a:t/>
            </a:r>
            <a:endParaRPr/>
          </a:p>
        </p:txBody>
      </p:sp>
      <p:sp>
        <p:nvSpPr>
          <p:cNvPr id="255" name="Google Shape;255;g3b2e0b46d50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2e0b46d50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task traj 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mention BEMT learned has coarser integration steps and sim is finer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verify the controller design in the simulation. </a:t>
            </a:r>
            <a:endParaRPr/>
          </a:p>
          <a:p>
            <a:pPr indent="0" lvl="0" marL="0" rtl="0" algn="l">
              <a:spcBef>
                <a:spcPts val="0"/>
              </a:spcBef>
              <a:spcAft>
                <a:spcPts val="0"/>
              </a:spcAft>
              <a:buNone/>
            </a:pPr>
            <a:r>
              <a:rPr lang="en-US"/>
              <a:t>We design a scenario to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will travel in a spatially distributed wind field</a:t>
            </a:r>
            <a:endParaRPr/>
          </a:p>
        </p:txBody>
      </p:sp>
      <p:sp>
        <p:nvSpPr>
          <p:cNvPr id="270" name="Google Shape;270;g3b2e0b46d50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b2e0b46d50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Zero-wind approximation: </a:t>
            </a:r>
            <a:r>
              <a:rPr lang="en-US"/>
              <a:t>emphasizes</a:t>
            </a:r>
            <a:r>
              <a:rPr lang="en-US"/>
              <a:t> this is quadratic like / one type of overly </a:t>
            </a:r>
            <a:r>
              <a:rPr lang="en-US"/>
              <a:t>simplified</a:t>
            </a:r>
            <a:r>
              <a:rPr lang="en-US"/>
              <a: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Though noise and misalignment and modeling precision may impact the accuracy of </a:t>
            </a:r>
            <a:r>
              <a:rPr lang="en-US"/>
              <a:t>prediction</a:t>
            </a:r>
            <a:r>
              <a:rPr lang="en-US"/>
              <a:t>, the BEMT still captures drag and has a better alignment in thrust.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Highlight the scale is different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better thrust alignment also means when we are allocating rotational speed, we can assign thrust to each rotor accurately. </a:t>
            </a:r>
            <a:endParaRPr/>
          </a:p>
        </p:txBody>
      </p:sp>
      <p:sp>
        <p:nvSpPr>
          <p:cNvPr id="280" name="Google Shape;280;g3b2e0b46d50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afb972e81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resulting training and test losses for both variants are reported in the figure. The comparison shows that the BEMT-residual model achieves consistently lower loss.</a:t>
            </a:r>
            <a:endParaRPr/>
          </a:p>
          <a:p>
            <a:pPr indent="0" lvl="0" marL="0" rtl="0" algn="l">
              <a:spcBef>
                <a:spcPts val="0"/>
              </a:spcBef>
              <a:spcAft>
                <a:spcPts val="0"/>
              </a:spcAft>
              <a:buNone/>
            </a:pPr>
            <a:r>
              <a:rPr lang="en-US"/>
              <a:t>This is because the physics-based nominal mode</a:t>
            </a:r>
            <a:r>
              <a:rPr b="1" lang="en-US"/>
              <a:t>l explains a larger portion of the aerodynamic effects</a:t>
            </a:r>
            <a:r>
              <a:rPr lang="en-US"/>
              <a:t> and allows the residual network to concentrate on finer discrepancies that remain unmodeled.</a:t>
            </a:r>
            <a:endParaRPr/>
          </a:p>
        </p:txBody>
      </p:sp>
      <p:sp>
        <p:nvSpPr>
          <p:cNvPr id="291" name="Google Shape;291;g3aafb972e8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afb972e81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simulate the scenario to approach the wall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The first column wind speed represents the wind speed in both x and z directions. </a:t>
            </a:r>
            <a:endParaRPr b="1"/>
          </a:p>
          <a:p>
            <a:pPr indent="0" lvl="0" marL="0" rtl="0" algn="l">
              <a:spcBef>
                <a:spcPts val="0"/>
              </a:spcBef>
              <a:spcAft>
                <a:spcPts val="0"/>
              </a:spcAft>
              <a:buNone/>
            </a:pPr>
            <a:r>
              <a:rPr lang="en-US"/>
              <a:t>Here we compare 3 different configurations. …</a:t>
            </a:r>
            <a:endParaRPr/>
          </a:p>
          <a:p>
            <a:pPr indent="0" lvl="0" marL="0" rtl="0" algn="l">
              <a:spcBef>
                <a:spcPts val="0"/>
              </a:spcBef>
              <a:spcAft>
                <a:spcPts val="0"/>
              </a:spcAft>
              <a:buNone/>
            </a:pPr>
            <a:r>
              <a:rPr lang="en-US"/>
              <a:t>The solid black line represent the wall location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experiences noticeable bias</a:t>
            </a:r>
            <a:endParaRPr/>
          </a:p>
          <a:p>
            <a:pPr indent="0" lvl="0" marL="0" rtl="0" algn="l">
              <a:spcBef>
                <a:spcPts val="0"/>
              </a:spcBef>
              <a:spcAft>
                <a:spcPts val="0"/>
              </a:spcAft>
              <a:buNone/>
            </a:pPr>
            <a:r>
              <a:rPr lang="en-US"/>
              <a:t>no longer stay on reference trajectory, DAIML experiences noticeable bias , proposed method still keeps a good trajectory tracking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DAIML -12 right hand side has more wind far away from wall </a:t>
            </a:r>
            <a:endParaRPr/>
          </a:p>
          <a:p>
            <a:pPr indent="0" lvl="0" marL="0" rtl="0" algn="l">
              <a:spcBef>
                <a:spcPts val="0"/>
              </a:spcBef>
              <a:spcAft>
                <a:spcPts val="0"/>
              </a:spcAft>
              <a:buNone/>
            </a:pPr>
            <a:r>
              <a:t/>
            </a:r>
            <a:endParaRPr/>
          </a:p>
        </p:txBody>
      </p:sp>
      <p:sp>
        <p:nvSpPr>
          <p:cNvPr id="300" name="Google Shape;300;g3aafb972e81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b2e0b46d5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(optionally put time series trace)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t>
            </a:r>
            <a:r>
              <a:rPr b="1" lang="en-US"/>
              <a:t>color contour</a:t>
            </a:r>
            <a:r>
              <a:rPr lang="en-US"/>
              <a:t> represents the </a:t>
            </a:r>
            <a:r>
              <a:rPr b="1" lang="en-US"/>
              <a:t>magnitude </a:t>
            </a:r>
            <a:r>
              <a:rPr lang="en-US"/>
              <a:t>of the contact force along the trajectory.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stay on track, maintain consistent wall contact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noticeable bias in the flight trace, small tracking </a:t>
            </a:r>
            <a:r>
              <a:rPr lang="en-US"/>
              <a:t>degradation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no longer stay on reference trajectory, DAIML experiences noticeable bias, proposed method still keeps the most stable force profile, and achieves the highest tracking accuracy</a:t>
            </a:r>
            <a:endParaRPr/>
          </a:p>
          <a:p>
            <a:pPr indent="0" lvl="0" marL="0" rtl="0" algn="l">
              <a:spcBef>
                <a:spcPts val="0"/>
              </a:spcBef>
              <a:spcAft>
                <a:spcPts val="0"/>
              </a:spcAft>
              <a:buNone/>
            </a:pPr>
            <a:r>
              <a:t/>
            </a:r>
            <a:endParaRPr/>
          </a:p>
        </p:txBody>
      </p:sp>
      <p:sp>
        <p:nvSpPr>
          <p:cNvPr id="311" name="Google Shape;311;g3b2e0b46d5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b2e0b46d50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summary / conclusion slide</a:t>
            </a:r>
            <a:endParaRPr/>
          </a:p>
        </p:txBody>
      </p:sp>
      <p:sp>
        <p:nvSpPr>
          <p:cNvPr id="321" name="Google Shape;321;g3b2e0b46d50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b61fd3e3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summary / conclusion slide</a:t>
            </a:r>
            <a:endParaRPr/>
          </a:p>
        </p:txBody>
      </p:sp>
      <p:sp>
        <p:nvSpPr>
          <p:cNvPr id="328" name="Google Shape;328;g3b61fd3e3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Aerial manipulation is the use of</a:t>
            </a:r>
            <a:r>
              <a:rPr b="1" lang="en-US" sz="1400"/>
              <a:t> aerial robots</a:t>
            </a:r>
            <a:r>
              <a:rPr lang="en-US" sz="1400"/>
              <a:t> to </a:t>
            </a:r>
            <a:r>
              <a:rPr b="1" lang="en-US" sz="1400"/>
              <a:t>physically interact with the environment</a:t>
            </a:r>
            <a:r>
              <a:rPr lang="en-US" sz="1400"/>
              <a:t>.</a:t>
            </a:r>
            <a:endParaRPr sz="1400"/>
          </a:p>
          <a:p>
            <a:pPr indent="0" lvl="0" marL="0" rtl="0" algn="l">
              <a:spcBef>
                <a:spcPts val="0"/>
              </a:spcBef>
              <a:spcAft>
                <a:spcPts val="0"/>
              </a:spcAft>
              <a:buNone/>
            </a:pPr>
            <a:r>
              <a:rPr lang="en-US" sz="1400"/>
              <a:t>As illustrated by these representative works, aerial manipulation has been </a:t>
            </a:r>
            <a:r>
              <a:rPr b="1" lang="en-US" sz="1400"/>
              <a:t>applied to a wide range of scenarios</a:t>
            </a:r>
            <a:r>
              <a:rPr lang="en-US" sz="1400"/>
              <a:t>, including</a:t>
            </a:r>
            <a:endParaRPr sz="1400"/>
          </a:p>
          <a:p>
            <a:pPr indent="0" lvl="0" marL="0" rtl="0" algn="l">
              <a:spcBef>
                <a:spcPts val="0"/>
              </a:spcBef>
              <a:spcAft>
                <a:spcPts val="0"/>
              </a:spcAft>
              <a:buNone/>
            </a:pPr>
            <a:r>
              <a:rPr lang="en-US" sz="1400"/>
              <a:t>Bridge painting</a:t>
            </a:r>
            <a:endParaRPr sz="1400"/>
          </a:p>
          <a:p>
            <a:pPr indent="0" lvl="0" marL="0" rtl="0" algn="l">
              <a:spcBef>
                <a:spcPts val="0"/>
              </a:spcBef>
              <a:spcAft>
                <a:spcPts val="0"/>
              </a:spcAft>
              <a:buClr>
                <a:schemeClr val="dk1"/>
              </a:buClr>
              <a:buSzPts val="1100"/>
              <a:buFont typeface="Arial"/>
              <a:buNone/>
            </a:pPr>
            <a:r>
              <a:rPr lang="en-US" sz="1400"/>
              <a:t>Factory inspection</a:t>
            </a:r>
            <a:endParaRPr sz="1400"/>
          </a:p>
          <a:p>
            <a:pPr indent="0" lvl="0" marL="0" rtl="0" algn="l">
              <a:spcBef>
                <a:spcPts val="0"/>
              </a:spcBef>
              <a:spcAft>
                <a:spcPts val="0"/>
              </a:spcAft>
              <a:buClr>
                <a:schemeClr val="dk1"/>
              </a:buClr>
              <a:buSzPts val="1100"/>
              <a:buFont typeface="Arial"/>
              <a:buNone/>
            </a:pPr>
            <a:r>
              <a:rPr lang="en-US" sz="1400"/>
              <a:t>Seed Planting</a:t>
            </a:r>
            <a:endParaRPr sz="1400"/>
          </a:p>
          <a:p>
            <a:pPr indent="0" lvl="0" marL="0" rtl="0" algn="l">
              <a:spcBef>
                <a:spcPts val="0"/>
              </a:spcBef>
              <a:spcAft>
                <a:spcPts val="0"/>
              </a:spcAft>
              <a:buNone/>
            </a:pPr>
            <a:r>
              <a:rPr lang="en-US" sz="1400"/>
              <a:t>power line de-icing</a:t>
            </a:r>
            <a:r>
              <a:rPr lang="en-US" sz="1400"/>
              <a:t>. </a:t>
            </a:r>
            <a:endParaRPr sz="1400"/>
          </a:p>
          <a:p>
            <a:pPr indent="0" lvl="0" marL="0" rtl="0" algn="l">
              <a:spcBef>
                <a:spcPts val="0"/>
              </a:spcBef>
              <a:spcAft>
                <a:spcPts val="0"/>
              </a:spcAft>
              <a:buClr>
                <a:schemeClr val="dk1"/>
              </a:buClr>
              <a:buSzPts val="1100"/>
              <a:buFont typeface="Arial"/>
              <a:buNone/>
            </a:pPr>
            <a:r>
              <a:rPr lang="en-US" sz="1400"/>
              <a:t>Aerial manipulation provides a new solution to manipulation tasks at high altitudes and in otherwise inaccessible or hazardous environments.</a:t>
            </a:r>
            <a:endParaRPr sz="1400"/>
          </a:p>
          <a:p>
            <a:pPr indent="0" lvl="0" marL="0" rtl="0" algn="l">
              <a:spcBef>
                <a:spcPts val="0"/>
              </a:spcBef>
              <a:spcAft>
                <a:spcPts val="0"/>
              </a:spcAft>
              <a:buNone/>
            </a:pPr>
            <a:r>
              <a:t/>
            </a:r>
            <a:endParaRPr sz="1400"/>
          </a:p>
        </p:txBody>
      </p:sp>
      <p:sp>
        <p:nvSpPr>
          <p:cNvPr id="72" name="Google Shape;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afb972e8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Research in aerial manipulation has seen </a:t>
            </a:r>
            <a:r>
              <a:rPr b="1" lang="en-US" sz="1400"/>
              <a:t>increasing interes</a:t>
            </a:r>
            <a:r>
              <a:rPr lang="en-US" sz="1400"/>
              <a:t>t.</a:t>
            </a:r>
            <a:r>
              <a:rPr b="1" lang="en-US" sz="1400"/>
              <a:t> </a:t>
            </a:r>
            <a:r>
              <a:rPr b="1" lang="en-US" sz="1400"/>
              <a:t>Most existing</a:t>
            </a:r>
            <a:r>
              <a:rPr lang="en-US" sz="1400"/>
              <a:t> aerial manipulation approaches are developed and validated in controlled</a:t>
            </a:r>
            <a:r>
              <a:rPr b="1" lang="en-US" sz="1400"/>
              <a:t> indoor environments</a:t>
            </a:r>
            <a:r>
              <a:rPr lang="en-US" sz="1400"/>
              <a:t>.</a:t>
            </a:r>
            <a:endParaRPr sz="1400"/>
          </a:p>
          <a:p>
            <a:pPr indent="0" lvl="0" marL="0" rtl="0" algn="l">
              <a:spcBef>
                <a:spcPts val="0"/>
              </a:spcBef>
              <a:spcAft>
                <a:spcPts val="0"/>
              </a:spcAft>
              <a:buNone/>
            </a:pPr>
            <a:r>
              <a:rPr lang="en-US" sz="1400"/>
              <a:t>As shown in the top row, representative tasks such as pick-and-place, contact inspection, and aerial writing are typically demonstrated under</a:t>
            </a:r>
            <a:r>
              <a:rPr b="1" lang="en-US" sz="1400"/>
              <a:t> lab conditions</a:t>
            </a:r>
            <a:r>
              <a:rPr lang="en-US" sz="1400"/>
              <a:t>, but they also simplify the underlying aerodynamics.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Related work (DAIML does not have manipulator)</a:t>
            </a:r>
            <a:endParaRPr sz="1400"/>
          </a:p>
          <a:p>
            <a:pPr indent="0" lvl="0" marL="0" rtl="0" algn="l">
              <a:spcBef>
                <a:spcPts val="0"/>
              </a:spcBef>
              <a:spcAft>
                <a:spcPts val="0"/>
              </a:spcAft>
              <a:buClr>
                <a:schemeClr val="dk1"/>
              </a:buClr>
              <a:buSzPts val="1100"/>
              <a:buFont typeface="Arial"/>
              <a:buNone/>
            </a:pPr>
            <a:r>
              <a:rPr lang="en-US" sz="1400"/>
              <a:t>second sentence convert to 2 bullet points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US" sz="1400"/>
              <a:t>On the other hand, there are a few </a:t>
            </a:r>
            <a:r>
              <a:rPr b="1" lang="en-US" sz="1400"/>
              <a:t>notable exceptions</a:t>
            </a:r>
            <a:r>
              <a:rPr lang="en-US" sz="1400"/>
              <a:t> that move beyond purely indoor environments, shown in the bottom row. These works demonstrate impressive outdoor or </a:t>
            </a:r>
            <a:r>
              <a:rPr b="1" lang="en-US" sz="1400"/>
              <a:t>wind-affected experiments</a:t>
            </a:r>
            <a:r>
              <a:rPr lang="en-US" sz="1400"/>
              <a:t>. However, these examples still either rely on controller robustness or generic disturbance rejection, rather than by explicitly modeling ambient wind or proximity-induced aerodynamic effects.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As a result, while these approaches can tolerate disturbances to some extent, they</a:t>
            </a:r>
            <a:r>
              <a:rPr b="1" lang="en-US" sz="1400"/>
              <a:t> do not directly capture</a:t>
            </a:r>
            <a:r>
              <a:rPr lang="en-US" sz="1400"/>
              <a:t> how wind and nearby structures </a:t>
            </a:r>
            <a:r>
              <a:rPr b="1" lang="en-US" sz="1400"/>
              <a:t>in a precise way</a:t>
            </a:r>
            <a:r>
              <a:rPr lang="en-US" sz="1400"/>
              <a:t>, which is important in outdoor environments.</a:t>
            </a:r>
            <a:endParaRPr sz="1400"/>
          </a:p>
        </p:txBody>
      </p:sp>
      <p:sp>
        <p:nvSpPr>
          <p:cNvPr id="87" name="Google Shape;87;g3aafb972e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b27176cdd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Hide limitation and proposed method in animation</a:t>
            </a:r>
            <a:endParaRPr/>
          </a:p>
          <a:p>
            <a:pPr indent="0" lvl="0" marL="0" rtl="0" algn="l">
              <a:spcBef>
                <a:spcPts val="0"/>
              </a:spcBef>
              <a:spcAft>
                <a:spcPts val="0"/>
              </a:spcAft>
              <a:buNone/>
            </a:pPr>
            <a:r>
              <a:rPr lang="en-US"/>
              <a:t>Proposal -&gt; Contribution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a:t>
            </a:r>
            <a:r>
              <a:rPr lang="en-US" sz="1400"/>
              <a:t>erial manipulation is affected by complex aerodynamic disturbances. </a:t>
            </a:r>
            <a:endParaRPr sz="1400"/>
          </a:p>
          <a:p>
            <a:pPr indent="0" lvl="0" marL="0" rtl="0" algn="l">
              <a:spcBef>
                <a:spcPts val="0"/>
              </a:spcBef>
              <a:spcAft>
                <a:spcPts val="0"/>
              </a:spcAft>
              <a:buNone/>
            </a:pPr>
            <a:r>
              <a:rPr lang="en-US" sz="1400"/>
              <a:t>As we mentioned in the previous slide, challenges include strong ambient wind and proximity induced effects, where disturbances are </a:t>
            </a:r>
            <a:r>
              <a:rPr b="1" lang="en-US" sz="1400"/>
              <a:t>spatially distributed</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 proximity induced disturbances are complex, and existing modeling approaches are either too expensive for real-time deployment or too inaccurate.</a:t>
            </a:r>
            <a:endParaRPr sz="1400"/>
          </a:p>
          <a:p>
            <a:pPr indent="0" lvl="0" marL="0" rtl="0" algn="l">
              <a:spcBef>
                <a:spcPts val="0"/>
              </a:spcBef>
              <a:spcAft>
                <a:spcPts val="0"/>
              </a:spcAft>
              <a:buClr>
                <a:schemeClr val="dk1"/>
              </a:buClr>
              <a:buSzPts val="1100"/>
              <a:buFont typeface="Arial"/>
              <a:buNone/>
            </a:pPr>
            <a:r>
              <a:rPr lang="en-US" sz="1400"/>
              <a:t>CFD could be computationally expensive, and simplified aerodynamic models are often inaccurate in strong wind conditions and fail to capture near-wall aerodynamic effects.</a:t>
            </a:r>
            <a:endParaRPr sz="1400"/>
          </a:p>
          <a:p>
            <a:pPr indent="0" lvl="0" marL="0" rtl="0" algn="l">
              <a:spcBef>
                <a:spcPts val="0"/>
              </a:spcBef>
              <a:spcAft>
                <a:spcPts val="0"/>
              </a:spcAft>
              <a:buNone/>
            </a:pPr>
            <a:r>
              <a:rPr lang="en-US" sz="1400"/>
              <a:t>We propose to use an online computation friendly method to handle disturbance from near-wall wind effects.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 name="Google Shape;107;g3ab27176cdd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b27176cdd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emphasize BEMT benefit: consider each rotor individually to capture detailed aerodynamic effects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Now let’s take a look at the model. We model a quadrotor drone with an end-effector </a:t>
            </a:r>
            <a:r>
              <a:rPr b="1" lang="en-US" sz="1400"/>
              <a:t>rigidly connected to the vehicle body</a:t>
            </a:r>
            <a:r>
              <a:rPr lang="en-US" sz="1400"/>
              <a:t>. The </a:t>
            </a:r>
            <a:r>
              <a:rPr lang="en-US" sz="1400"/>
              <a:t>vehicle</a:t>
            </a:r>
            <a:r>
              <a:rPr lang="en-US" sz="1400"/>
              <a:t> body and end </a:t>
            </a:r>
            <a:r>
              <a:rPr lang="en-US" sz="1400"/>
              <a:t>effector comply with the rigid body dynamics. We can use </a:t>
            </a:r>
            <a:r>
              <a:rPr b="1" lang="en-US" sz="1400"/>
              <a:t>Euler’s equations of motion to represent this</a:t>
            </a:r>
            <a:r>
              <a:rPr lang="en-US"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We also use first order delay system to model the dynamics of rotor rotational speed.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Blade Element Momentum Theory, </a:t>
            </a:r>
            <a:r>
              <a:rPr lang="en-US" sz="1400"/>
              <a:t>abbreviated</a:t>
            </a:r>
            <a:r>
              <a:rPr lang="en-US" sz="1400"/>
              <a:t> as BEMT, is a well established theory. It takes </a:t>
            </a:r>
            <a:r>
              <a:rPr lang="en-US" sz="1400"/>
              <a:t>flight</a:t>
            </a:r>
            <a:r>
              <a:rPr lang="en-US" sz="1400"/>
              <a:t> condition, blade-level </a:t>
            </a:r>
            <a:r>
              <a:rPr lang="en-US" sz="1400"/>
              <a:t>aerodynamic</a:t>
            </a:r>
            <a:r>
              <a:rPr lang="en-US" sz="1400"/>
              <a:t> coefficients and blade geometry. </a:t>
            </a:r>
            <a:endParaRPr sz="1400"/>
          </a:p>
          <a:p>
            <a:pPr indent="0" lvl="0" marL="0" rtl="0" algn="l">
              <a:spcBef>
                <a:spcPts val="0"/>
              </a:spcBef>
              <a:spcAft>
                <a:spcPts val="0"/>
              </a:spcAft>
              <a:buNone/>
            </a:pPr>
            <a:r>
              <a:rPr lang="en-US" sz="1400"/>
              <a:t>flight condition include rotor rotational speed, rotor hub velocity, ambient wind velocity. </a:t>
            </a:r>
            <a:endParaRPr sz="1400"/>
          </a:p>
          <a:p>
            <a:pPr indent="0" lvl="0" marL="0" rtl="0" algn="l">
              <a:spcBef>
                <a:spcPts val="0"/>
              </a:spcBef>
              <a:spcAft>
                <a:spcPts val="0"/>
              </a:spcAft>
              <a:buNone/>
            </a:pPr>
            <a:r>
              <a:rPr lang="en-US" sz="1400"/>
              <a:t>blade-level aerodynamic coefficients contains the parameters that determines the lift and drag models. </a:t>
            </a:r>
            <a:endParaRPr sz="1400"/>
          </a:p>
          <a:p>
            <a:pPr indent="0" lvl="0" marL="0" rtl="0" algn="l">
              <a:spcBef>
                <a:spcPts val="0"/>
              </a:spcBef>
              <a:spcAft>
                <a:spcPts val="0"/>
              </a:spcAft>
              <a:buClr>
                <a:schemeClr val="dk1"/>
              </a:buClr>
              <a:buSzPts val="1100"/>
              <a:buFont typeface="Arial"/>
              <a:buNone/>
            </a:pPr>
            <a:r>
              <a:rPr lang="en-US" sz="1400"/>
              <a:t>the blade geometry includes the chord length and pitch angle. </a:t>
            </a:r>
            <a:endParaRPr sz="1400"/>
          </a:p>
          <a:p>
            <a:pPr indent="0" lvl="0" marL="0" rtl="0" algn="l">
              <a:spcBef>
                <a:spcPts val="0"/>
              </a:spcBef>
              <a:spcAft>
                <a:spcPts val="0"/>
              </a:spcAft>
              <a:buNone/>
            </a:pPr>
            <a:r>
              <a:rPr lang="en-US" sz="1400"/>
              <a:t>Then it produces the </a:t>
            </a:r>
            <a:r>
              <a:rPr lang="en-US" sz="1400"/>
              <a:t>aerodynamic</a:t>
            </a:r>
            <a:r>
              <a:rPr lang="en-US" sz="1400"/>
              <a:t> wrench generated by a single rotor. With this model and known ambient wind distribution around a structure , we can </a:t>
            </a:r>
            <a:r>
              <a:rPr b="1" lang="en-US" sz="1400"/>
              <a:t>capture the aerodynamic disturbances at different location near the structure</a:t>
            </a:r>
            <a:r>
              <a:rPr lang="en-US" sz="1400"/>
              <a:t>. </a:t>
            </a:r>
            <a:endParaRPr sz="1400"/>
          </a:p>
          <a:p>
            <a:pPr indent="0" lvl="0" marL="0" rtl="0" algn="l">
              <a:spcBef>
                <a:spcPts val="0"/>
              </a:spcBef>
              <a:spcAft>
                <a:spcPts val="0"/>
              </a:spcAft>
              <a:buNone/>
            </a:pPr>
            <a:r>
              <a:t/>
            </a:r>
            <a:endParaRPr sz="1400"/>
          </a:p>
        </p:txBody>
      </p:sp>
      <p:sp>
        <p:nvSpPr>
          <p:cNvPr id="118" name="Google Shape;118;g3ab27176cdd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ab27176cd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tau_d_hat highlight as estimated disturbance (animation)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Our main idea is to add a disturbance compensator to the controller. In the </a:t>
            </a:r>
            <a:r>
              <a:rPr lang="en-US" sz="1400"/>
              <a:t>Euler's equations of motion</a:t>
            </a:r>
            <a:r>
              <a:rPr lang="en-US" sz="1400"/>
              <a:t>, the controller input can be decomposed into feedforward , feedback term, and a </a:t>
            </a:r>
            <a:r>
              <a:rPr lang="en-US" sz="1400"/>
              <a:t>disturbance</a:t>
            </a:r>
            <a:r>
              <a:rPr lang="en-US" sz="1400"/>
              <a:t> compensation term. And because </a:t>
            </a:r>
            <a:r>
              <a:rPr b="1" lang="en-US" sz="1400"/>
              <a:t>force disturbances can be more reliably estimated</a:t>
            </a:r>
            <a:r>
              <a:rPr lang="en-US" sz="1400"/>
              <a:t> than torque disturbances in practice, we focus on compensating the force component only, which is denoted by F_d_hat.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Now the F_d_hat can be decomposed in to 3 parts: a physics based disturbance prediction, a learned residual prediction and an online adaptation term. They have different pros and cons:</a:t>
            </a:r>
            <a:endParaRPr sz="1400"/>
          </a:p>
          <a:p>
            <a:pPr indent="0" lvl="0" marL="0" rtl="0" algn="l">
              <a:spcBef>
                <a:spcPts val="0"/>
              </a:spcBef>
              <a:spcAft>
                <a:spcPts val="0"/>
              </a:spcAft>
              <a:buNone/>
            </a:pPr>
            <a:r>
              <a:rPr lang="en-US" sz="1400"/>
              <a:t>physics based modeling can </a:t>
            </a:r>
            <a:r>
              <a:rPr lang="en-US" sz="1400"/>
              <a:t>usually</a:t>
            </a:r>
            <a:r>
              <a:rPr lang="en-US" sz="1400"/>
              <a:t> generalize well but the limited expressiveness makes it not flexible enough to capture all the details of the </a:t>
            </a:r>
            <a:r>
              <a:rPr lang="en-US" sz="1400"/>
              <a:t>dynamics</a:t>
            </a:r>
            <a:r>
              <a:rPr lang="en-US" sz="1400"/>
              <a:t>. A learned residual in contrast, is flexible in fitting but meets challenges in generalization. The online adaptation can estimate unmodeled disturbances but will experience latency. </a:t>
            </a:r>
            <a:endParaRPr sz="1400"/>
          </a:p>
          <a:p>
            <a:pPr indent="0" lvl="0" marL="0" rtl="0" algn="l">
              <a:spcBef>
                <a:spcPts val="0"/>
              </a:spcBef>
              <a:spcAft>
                <a:spcPts val="0"/>
              </a:spcAft>
              <a:buNone/>
            </a:pPr>
            <a:r>
              <a:rPr lang="en-US" sz="1400"/>
              <a:t>So our strategy is this:</a:t>
            </a:r>
            <a:r>
              <a:rPr b="1" lang="en-US" sz="1400"/>
              <a:t> physics based prediction is used as the primary prediction model</a:t>
            </a:r>
            <a:r>
              <a:rPr lang="en-US" sz="1400"/>
              <a:t>,</a:t>
            </a:r>
            <a:r>
              <a:rPr b="1" lang="en-US" sz="1400"/>
              <a:t> learned residual model then capture the prediction error from the physics model</a:t>
            </a:r>
            <a:r>
              <a:rPr lang="en-US" sz="1400"/>
              <a:t>, and finally online </a:t>
            </a:r>
            <a:r>
              <a:rPr lang="en-US" sz="1400"/>
              <a:t>adaptation</a:t>
            </a:r>
            <a:r>
              <a:rPr lang="en-US" sz="1400"/>
              <a:t> provides final, flight-specific correction. All these together, determines the compensated </a:t>
            </a:r>
            <a:r>
              <a:rPr lang="en-US" sz="1400"/>
              <a:t>disturbance</a:t>
            </a:r>
            <a:r>
              <a:rPr lang="en-US" sz="1400"/>
              <a:t> force. </a:t>
            </a:r>
            <a:endParaRPr sz="1400"/>
          </a:p>
        </p:txBody>
      </p:sp>
      <p:sp>
        <p:nvSpPr>
          <p:cNvPr id="139" name="Google Shape;139;g3ab27176cd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b2e0b46d50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In p</a:t>
            </a:r>
            <a:r>
              <a:rPr lang="en-US" sz="1400"/>
              <a:t>hysics-based prediction, </a:t>
            </a:r>
            <a:r>
              <a:rPr b="1" lang="en-US" sz="1400"/>
              <a:t>as our primary prediction model</a:t>
            </a:r>
            <a:r>
              <a:rPr lang="en-US" sz="1400"/>
              <a:t>, we will </a:t>
            </a:r>
            <a:r>
              <a:rPr lang="en-US" sz="1400"/>
              <a:t>leverage the BEMT model. </a:t>
            </a:r>
            <a:endParaRPr sz="1400"/>
          </a:p>
          <a:p>
            <a:pPr indent="0" lvl="0" marL="0" rtl="0" algn="l">
              <a:spcBef>
                <a:spcPts val="0"/>
              </a:spcBef>
              <a:spcAft>
                <a:spcPts val="0"/>
              </a:spcAft>
              <a:buNone/>
            </a:pPr>
            <a:r>
              <a:rPr lang="en-US" sz="1400"/>
              <a:t>Just to recap that BEMT takes flight condition, blade-level aerodynamic coefficients and blade geometry to generate predicted aerodynamic wrench. </a:t>
            </a:r>
            <a:endParaRPr sz="1400"/>
          </a:p>
          <a:p>
            <a:pPr indent="0" lvl="0" marL="0" rtl="0" algn="l">
              <a:spcBef>
                <a:spcPts val="0"/>
              </a:spcBef>
              <a:spcAft>
                <a:spcPts val="0"/>
              </a:spcAft>
              <a:buNone/>
            </a:pPr>
            <a:r>
              <a:rPr lang="en-US" sz="1400"/>
              <a:t>Here, the flight condition is available from the sensors or estimation techniques. THe blade geometry can be directly measure using measuring tools. The only unknown to be learned is the blade-level </a:t>
            </a:r>
            <a:r>
              <a:rPr lang="en-US" sz="1400"/>
              <a:t>aerodynamic coefficients. And we will collect some test data and solve a parameter learning problem to find the best-fit aerodynamic coefficients.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g3b2e0b46d5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b27176cdd_2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US" sz="1400"/>
              <a:t>To solve the parameter learning problem, we are going to fine the aerodynamic coefficients to minimize the </a:t>
            </a:r>
            <a:r>
              <a:rPr lang="en-US" sz="1400"/>
              <a:t>prediction</a:t>
            </a:r>
            <a:r>
              <a:rPr lang="en-US" sz="1400"/>
              <a:t> error of the net aerodynamic force. </a:t>
            </a:r>
            <a:endParaRPr sz="1400"/>
          </a:p>
          <a:p>
            <a:pPr indent="0" lvl="0" marL="0" rtl="0" algn="l">
              <a:spcBef>
                <a:spcPts val="0"/>
              </a:spcBef>
              <a:spcAft>
                <a:spcPts val="0"/>
              </a:spcAft>
              <a:buNone/>
            </a:pPr>
            <a:r>
              <a:rPr lang="en-US" sz="1400"/>
              <a:t>Here  F_sensed which comes from collected test data</a:t>
            </a:r>
            <a:endParaRPr sz="1400"/>
          </a:p>
          <a:p>
            <a:pPr indent="0" lvl="0" marL="0" rtl="0" algn="l">
              <a:spcBef>
                <a:spcPts val="0"/>
              </a:spcBef>
              <a:spcAft>
                <a:spcPts val="0"/>
              </a:spcAft>
              <a:buNone/>
            </a:pPr>
            <a:r>
              <a:rPr lang="en-US" sz="1400"/>
              <a:t>F_a_bar is the net aerodynamic force </a:t>
            </a:r>
            <a:r>
              <a:rPr lang="en-US" sz="1400"/>
              <a:t>prediction</a:t>
            </a:r>
            <a:r>
              <a:rPr lang="en-US" sz="1400"/>
              <a:t> from all 4 rotors. </a:t>
            </a:r>
            <a:endParaRPr sz="1400"/>
          </a:p>
          <a:p>
            <a:pPr indent="0" lvl="0" marL="0" rtl="0" algn="l">
              <a:spcBef>
                <a:spcPts val="0"/>
              </a:spcBef>
              <a:spcAft>
                <a:spcPts val="0"/>
              </a:spcAft>
              <a:buNone/>
            </a:pPr>
            <a:r>
              <a:rPr lang="en-US" sz="1400"/>
              <a:t>x_a is the vector of the aerodynamic coefficients to be learned. </a:t>
            </a:r>
            <a:endParaRPr sz="1400"/>
          </a:p>
          <a:p>
            <a:pPr indent="0" lvl="0" marL="0" rtl="0" algn="l">
              <a:spcBef>
                <a:spcPts val="0"/>
              </a:spcBef>
              <a:spcAft>
                <a:spcPts val="0"/>
              </a:spcAft>
              <a:buNone/>
            </a:pPr>
            <a:r>
              <a:rPr lang="en-US" sz="1400"/>
              <a:t>Please note that </a:t>
            </a:r>
            <a:r>
              <a:rPr b="1" lang="en-US" sz="1400"/>
              <a:t>We deliberately use force measurements only </a:t>
            </a:r>
            <a:r>
              <a:rPr lang="en-US" sz="1400"/>
              <a:t>and do not rely on torque data, since </a:t>
            </a:r>
            <a:r>
              <a:rPr b="1" lang="en-US" sz="1400"/>
              <a:t>net forces can be reliably acquired from IMU</a:t>
            </a:r>
            <a:r>
              <a:rPr lang="en-US" sz="1400"/>
              <a:t>, along with other standard sensing devices while torque sensing or estimation could be less accurate. </a:t>
            </a:r>
            <a:endParaRPr sz="1400"/>
          </a:p>
          <a:p>
            <a:pPr indent="0" lvl="0" marL="0" rtl="0" algn="l">
              <a:spcBef>
                <a:spcPts val="0"/>
              </a:spcBef>
              <a:spcAft>
                <a:spcPts val="0"/>
              </a:spcAft>
              <a:buNone/>
            </a:pPr>
            <a:r>
              <a:rPr lang="en-US" sz="1400"/>
              <a:t>After we find the optimal </a:t>
            </a:r>
            <a:r>
              <a:rPr lang="en-US" sz="1400"/>
              <a:t>aerodynamic</a:t>
            </a:r>
            <a:r>
              <a:rPr lang="en-US" sz="1400"/>
              <a:t> coefficients, we can use that to predict net aerodynamic force F_a_hat on the fly. The net aerodynamic force can be decomposed into axial component and lateral component. The axial component is dominated by thrust, the lateral component is the disturbance to compensate. Therefore, we are using the lateral component only as our physics based disturbance prediction.</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g3ab27176cdd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b2e0b46d50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Because the physics model </a:t>
            </a:r>
            <a:r>
              <a:rPr lang="en-US" sz="1400"/>
              <a:t>is</a:t>
            </a:r>
            <a:r>
              <a:rPr b="1" lang="en-US" sz="1400"/>
              <a:t> parameterized by only a small number of </a:t>
            </a:r>
            <a:r>
              <a:rPr lang="en-US" sz="1400"/>
              <a:t>aerodynamic coefficients</a:t>
            </a:r>
            <a:r>
              <a:rPr lang="en-US" sz="1400"/>
              <a:t>, it may </a:t>
            </a:r>
            <a:r>
              <a:rPr b="1" lang="en-US" sz="1400"/>
              <a:t>not capture all the </a:t>
            </a:r>
            <a:r>
              <a:rPr b="1" lang="en-US" sz="1400"/>
              <a:t>non-negligible </a:t>
            </a:r>
            <a:r>
              <a:rPr b="1" lang="en-US" sz="1400"/>
              <a:t>effects</a:t>
            </a:r>
            <a:r>
              <a:rPr lang="en-US" sz="1400"/>
              <a:t> from the flight data. So we will leverage a neural network to handle the residual.  </a:t>
            </a:r>
            <a:endParaRPr sz="1400"/>
          </a:p>
          <a:p>
            <a:pPr indent="0" lvl="0" marL="0" rtl="0" algn="l">
              <a:spcBef>
                <a:spcPts val="0"/>
              </a:spcBef>
              <a:spcAft>
                <a:spcPts val="0"/>
              </a:spcAft>
              <a:buNone/>
            </a:pPr>
            <a:r>
              <a:rPr lang="en-US" sz="1400"/>
              <a:t>We choose a multihead network and train it on free flight </a:t>
            </a:r>
            <a:r>
              <a:rPr lang="en-US" sz="1400"/>
              <a:t>data. The input contains vehicle twist and pose, rotor rotational speeds, background wind velocity. The network outputs the residual aerodynamic force not captured by BEMT model. The loss is designed to minimize difference between sensed net aerodynamic force and the net prediction which include the residual force and the physics predicted force. Once the network is trained, we can use online sensor input to predict the residual disturbance. </a:t>
            </a:r>
            <a:endParaRPr sz="1400"/>
          </a:p>
        </p:txBody>
      </p:sp>
      <p:sp>
        <p:nvSpPr>
          <p:cNvPr id="214" name="Google Shape;214;g3b2e0b46d5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 Id="rId4"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 name="Shape 17"/>
        <p:cNvGrpSpPr/>
        <p:nvPr/>
      </p:nvGrpSpPr>
      <p:grpSpPr>
        <a:xfrm>
          <a:off x="0" y="0"/>
          <a:ext cx="0" cy="0"/>
          <a:chOff x="0" y="0"/>
          <a:chExt cx="0" cy="0"/>
        </a:xfrm>
      </p:grpSpPr>
      <p:pic>
        <p:nvPicPr>
          <p:cNvPr id="18" name="Google Shape;18;p7"/>
          <p:cNvPicPr preferRelativeResize="0"/>
          <p:nvPr/>
        </p:nvPicPr>
        <p:blipFill rotWithShape="1">
          <a:blip r:embed="rId2">
            <a:alphaModFix/>
          </a:blip>
          <a:srcRect b="0" l="0" r="0" t="0"/>
          <a:stretch/>
        </p:blipFill>
        <p:spPr>
          <a:xfrm>
            <a:off x="6515100" y="114300"/>
            <a:ext cx="5676900" cy="6743700"/>
          </a:xfrm>
          <a:prstGeom prst="rect">
            <a:avLst/>
          </a:prstGeom>
          <a:noFill/>
          <a:ln>
            <a:noFill/>
          </a:ln>
        </p:spPr>
      </p:pic>
      <p:sp>
        <p:nvSpPr>
          <p:cNvPr id="19" name="Google Shape;19;p7"/>
          <p:cNvSpPr txBox="1"/>
          <p:nvPr>
            <p:ph type="ctrTitle"/>
          </p:nvPr>
        </p:nvSpPr>
        <p:spPr>
          <a:xfrm>
            <a:off x="1524000" y="1122363"/>
            <a:ext cx="9144000" cy="157096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7200"/>
              <a:buFont typeface="Roboto Slab"/>
              <a:buNone/>
              <a:defRPr b="1" i="0" sz="7200">
                <a:solidFill>
                  <a:schemeClr val="accent2"/>
                </a:solidFill>
                <a:latin typeface="Roboto Slab"/>
                <a:ea typeface="Roboto Slab"/>
                <a:cs typeface="Roboto Slab"/>
                <a:sym typeface="Roboto Sla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7"/>
          <p:cNvSpPr txBox="1"/>
          <p:nvPr>
            <p:ph idx="1" type="subTitle"/>
          </p:nvPr>
        </p:nvSpPr>
        <p:spPr>
          <a:xfrm>
            <a:off x="1524000" y="2995411"/>
            <a:ext cx="5139447" cy="1279903"/>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7"/>
          <p:cNvSpPr txBox="1"/>
          <p:nvPr/>
        </p:nvSpPr>
        <p:spPr>
          <a:xfrm>
            <a:off x="9336298" y="6411058"/>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Libre Franklin"/>
                <a:ea typeface="Libre Franklin"/>
                <a:cs typeface="Libre Franklin"/>
                <a:sym typeface="Libre Franklin"/>
              </a:rPr>
              <a:t>‹#›</a:t>
            </a:fld>
            <a:endParaRPr b="0" i="0" sz="1200" u="none" cap="none" strike="noStrike">
              <a:solidFill>
                <a:srgbClr val="888888"/>
              </a:solidFill>
              <a:latin typeface="Libre Franklin"/>
              <a:ea typeface="Libre Franklin"/>
              <a:cs typeface="Libre Franklin"/>
              <a:sym typeface="Libre Frankli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2" name="Shape 22"/>
        <p:cNvGrpSpPr/>
        <p:nvPr/>
      </p:nvGrpSpPr>
      <p:grpSpPr>
        <a:xfrm>
          <a:off x="0" y="0"/>
          <a:ext cx="0" cy="0"/>
          <a:chOff x="0" y="0"/>
          <a:chExt cx="0" cy="0"/>
        </a:xfrm>
      </p:grpSpPr>
      <p:pic>
        <p:nvPicPr>
          <p:cNvPr descr="A picture containing text&#10;&#10;Description automatically generated" id="23" name="Google Shape;23;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4" name="Google Shape;24;p8"/>
          <p:cNvSpPr txBox="1"/>
          <p:nvPr>
            <p:ph type="ctrTitle"/>
          </p:nvPr>
        </p:nvSpPr>
        <p:spPr>
          <a:xfrm>
            <a:off x="5693044" y="1377591"/>
            <a:ext cx="5961681" cy="157096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Roboto Slab"/>
              <a:buNone/>
              <a:defRPr b="1" i="0" sz="4800">
                <a:solidFill>
                  <a:schemeClr val="lt1"/>
                </a:solidFill>
                <a:latin typeface="Roboto Slab"/>
                <a:ea typeface="Roboto Slab"/>
                <a:cs typeface="Roboto Slab"/>
                <a:sym typeface="Roboto Sla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8"/>
          <p:cNvSpPr txBox="1"/>
          <p:nvPr>
            <p:ph idx="1" type="subTitle"/>
          </p:nvPr>
        </p:nvSpPr>
        <p:spPr>
          <a:xfrm>
            <a:off x="5693044" y="2948552"/>
            <a:ext cx="5961681" cy="6483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8"/>
          <p:cNvSpPr txBox="1"/>
          <p:nvPr>
            <p:ph idx="2" type="body"/>
          </p:nvPr>
        </p:nvSpPr>
        <p:spPr>
          <a:xfrm>
            <a:off x="5693042" y="3984505"/>
            <a:ext cx="5961681" cy="36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i="1" sz="2000">
                <a:solidFill>
                  <a:schemeClr val="lt1"/>
                </a:solidFill>
              </a:defRPr>
            </a:lvl1pPr>
            <a:lvl2pPr indent="-228600" lvl="1" marL="914400" algn="l">
              <a:lnSpc>
                <a:spcPct val="90000"/>
              </a:lnSpc>
              <a:spcBef>
                <a:spcPts val="500"/>
              </a:spcBef>
              <a:spcAft>
                <a:spcPts val="0"/>
              </a:spcAft>
              <a:buClr>
                <a:schemeClr val="lt1"/>
              </a:buClr>
              <a:buSzPts val="2000"/>
              <a:buNone/>
              <a:defRPr i="1" sz="2000">
                <a:solidFill>
                  <a:schemeClr val="lt1"/>
                </a:solidFill>
              </a:defRPr>
            </a:lvl2pPr>
            <a:lvl3pPr indent="-228600" lvl="2" marL="1371600" algn="l">
              <a:lnSpc>
                <a:spcPct val="90000"/>
              </a:lnSpc>
              <a:spcBef>
                <a:spcPts val="500"/>
              </a:spcBef>
              <a:spcAft>
                <a:spcPts val="0"/>
              </a:spcAft>
              <a:buClr>
                <a:schemeClr val="lt1"/>
              </a:buClr>
              <a:buSzPts val="2000"/>
              <a:buNone/>
              <a:defRPr i="1" sz="2000">
                <a:solidFill>
                  <a:schemeClr val="lt1"/>
                </a:solidFill>
              </a:defRPr>
            </a:lvl3pPr>
            <a:lvl4pPr indent="-228600" lvl="3" marL="1828800" algn="l">
              <a:lnSpc>
                <a:spcPct val="90000"/>
              </a:lnSpc>
              <a:spcBef>
                <a:spcPts val="500"/>
              </a:spcBef>
              <a:spcAft>
                <a:spcPts val="0"/>
              </a:spcAft>
              <a:buClr>
                <a:schemeClr val="lt1"/>
              </a:buClr>
              <a:buSzPts val="2000"/>
              <a:buNone/>
              <a:defRPr i="1" sz="2000">
                <a:solidFill>
                  <a:schemeClr val="lt1"/>
                </a:solidFill>
              </a:defRPr>
            </a:lvl4pPr>
            <a:lvl5pPr indent="-228600" lvl="4" marL="2286000" algn="l">
              <a:lnSpc>
                <a:spcPct val="90000"/>
              </a:lnSpc>
              <a:spcBef>
                <a:spcPts val="500"/>
              </a:spcBef>
              <a:spcAft>
                <a:spcPts val="0"/>
              </a:spcAft>
              <a:buClr>
                <a:schemeClr val="lt1"/>
              </a:buClr>
              <a:buSzPts val="2000"/>
              <a:buNone/>
              <a:defRPr i="1"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8"/>
          <p:cNvSpPr txBox="1"/>
          <p:nvPr>
            <p:ph idx="3" type="body"/>
          </p:nvPr>
        </p:nvSpPr>
        <p:spPr>
          <a:xfrm>
            <a:off x="5693042" y="4313627"/>
            <a:ext cx="5961681" cy="36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i="0" sz="2000">
                <a:solidFill>
                  <a:schemeClr val="lt1"/>
                </a:solidFill>
              </a:defRPr>
            </a:lvl1pPr>
            <a:lvl2pPr indent="-228600" lvl="1" marL="914400" algn="l">
              <a:lnSpc>
                <a:spcPct val="90000"/>
              </a:lnSpc>
              <a:spcBef>
                <a:spcPts val="500"/>
              </a:spcBef>
              <a:spcAft>
                <a:spcPts val="0"/>
              </a:spcAft>
              <a:buClr>
                <a:schemeClr val="lt1"/>
              </a:buClr>
              <a:buSzPts val="2000"/>
              <a:buNone/>
              <a:defRPr i="1" sz="2000">
                <a:solidFill>
                  <a:schemeClr val="lt1"/>
                </a:solidFill>
              </a:defRPr>
            </a:lvl2pPr>
            <a:lvl3pPr indent="-228600" lvl="2" marL="1371600" algn="l">
              <a:lnSpc>
                <a:spcPct val="90000"/>
              </a:lnSpc>
              <a:spcBef>
                <a:spcPts val="500"/>
              </a:spcBef>
              <a:spcAft>
                <a:spcPts val="0"/>
              </a:spcAft>
              <a:buClr>
                <a:schemeClr val="lt1"/>
              </a:buClr>
              <a:buSzPts val="2000"/>
              <a:buNone/>
              <a:defRPr i="1" sz="2000">
                <a:solidFill>
                  <a:schemeClr val="lt1"/>
                </a:solidFill>
              </a:defRPr>
            </a:lvl3pPr>
            <a:lvl4pPr indent="-228600" lvl="3" marL="1828800" algn="l">
              <a:lnSpc>
                <a:spcPct val="90000"/>
              </a:lnSpc>
              <a:spcBef>
                <a:spcPts val="500"/>
              </a:spcBef>
              <a:spcAft>
                <a:spcPts val="0"/>
              </a:spcAft>
              <a:buClr>
                <a:schemeClr val="lt1"/>
              </a:buClr>
              <a:buSzPts val="2000"/>
              <a:buNone/>
              <a:defRPr i="1" sz="2000">
                <a:solidFill>
                  <a:schemeClr val="lt1"/>
                </a:solidFill>
              </a:defRPr>
            </a:lvl4pPr>
            <a:lvl5pPr indent="-228600" lvl="4" marL="2286000" algn="l">
              <a:lnSpc>
                <a:spcPct val="90000"/>
              </a:lnSpc>
              <a:spcBef>
                <a:spcPts val="500"/>
              </a:spcBef>
              <a:spcAft>
                <a:spcPts val="0"/>
              </a:spcAft>
              <a:buClr>
                <a:schemeClr val="lt1"/>
              </a:buClr>
              <a:buSzPts val="2000"/>
              <a:buNone/>
              <a:defRPr i="1"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
          <p:cNvSpPr/>
          <p:nvPr/>
        </p:nvSpPr>
        <p:spPr>
          <a:xfrm>
            <a:off x="345057" y="5975571"/>
            <a:ext cx="2162477" cy="735780"/>
          </a:xfrm>
          <a:prstGeom prst="rect">
            <a:avLst/>
          </a:prstGeom>
          <a:solidFill>
            <a:srgbClr val="1D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A logo for a company&#10;&#10;Description automatically generated" id="29" name="Google Shape;29;p8"/>
          <p:cNvPicPr preferRelativeResize="0"/>
          <p:nvPr/>
        </p:nvPicPr>
        <p:blipFill rotWithShape="1">
          <a:blip r:embed="rId3">
            <a:alphaModFix/>
          </a:blip>
          <a:srcRect b="26121" l="0" r="16684" t="20592"/>
          <a:stretch/>
        </p:blipFill>
        <p:spPr>
          <a:xfrm>
            <a:off x="10175540" y="258769"/>
            <a:ext cx="2013495" cy="772675"/>
          </a:xfrm>
          <a:prstGeom prst="rect">
            <a:avLst/>
          </a:prstGeom>
          <a:noFill/>
          <a:ln>
            <a:noFill/>
          </a:ln>
        </p:spPr>
      </p:pic>
      <p:pic>
        <p:nvPicPr>
          <p:cNvPr descr="Text&#10;&#10;Description automatically generated" id="30" name="Google Shape;30;p8"/>
          <p:cNvPicPr preferRelativeResize="0"/>
          <p:nvPr/>
        </p:nvPicPr>
        <p:blipFill rotWithShape="1">
          <a:blip r:embed="rId4">
            <a:alphaModFix/>
          </a:blip>
          <a:srcRect b="2592" l="0" r="0" t="88426"/>
          <a:stretch/>
        </p:blipFill>
        <p:spPr>
          <a:xfrm>
            <a:off x="0" y="6243873"/>
            <a:ext cx="12192000" cy="615933"/>
          </a:xfrm>
          <a:prstGeom prst="rect">
            <a:avLst/>
          </a:prstGeom>
          <a:noFill/>
          <a:ln>
            <a:noFill/>
          </a:ln>
        </p:spPr>
      </p:pic>
      <p:sp>
        <p:nvSpPr>
          <p:cNvPr id="31" name="Google Shape;3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2" type="sldNum"/>
          </p:nvPr>
        </p:nvSpPr>
        <p:spPr>
          <a:xfrm>
            <a:off x="9259309" y="636927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5"/>
            <a:ext cx="10515600" cy="8861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D3F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838200" y="1251284"/>
            <a:ext cx="10515600" cy="40956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12" type="sldNum"/>
          </p:nvPr>
        </p:nvSpPr>
        <p:spPr>
          <a:xfrm>
            <a:off x="9241380" y="636730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9"/>
          <p:cNvCxnSpPr/>
          <p:nvPr/>
        </p:nvCxnSpPr>
        <p:spPr>
          <a:xfrm>
            <a:off x="285619" y="1088020"/>
            <a:ext cx="10003074" cy="0"/>
          </a:xfrm>
          <a:prstGeom prst="straightConnector1">
            <a:avLst/>
          </a:prstGeom>
          <a:noFill/>
          <a:ln cap="flat" cmpd="sng" w="38100">
            <a:solidFill>
              <a:srgbClr val="1D3F7D"/>
            </a:solidFill>
            <a:prstDash val="solid"/>
            <a:miter lim="800000"/>
            <a:headEnd len="sm" w="sm" type="none"/>
            <a:tailEnd len="sm" w="sm" type="none"/>
          </a:ln>
        </p:spPr>
      </p:cxnSp>
      <p:pic>
        <p:nvPicPr>
          <p:cNvPr descr="A blue and white logo&#10;&#10;AI-generated content may be incorrect." id="38" name="Google Shape;38;p9"/>
          <p:cNvPicPr preferRelativeResize="0"/>
          <p:nvPr/>
        </p:nvPicPr>
        <p:blipFill rotWithShape="1">
          <a:blip r:embed="rId2">
            <a:alphaModFix/>
          </a:blip>
          <a:srcRect b="29230" l="1486" r="17865" t="21869"/>
          <a:stretch/>
        </p:blipFill>
        <p:spPr>
          <a:xfrm>
            <a:off x="10288693" y="308135"/>
            <a:ext cx="1852507" cy="6739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39" name="Shape 39"/>
        <p:cNvGrpSpPr/>
        <p:nvPr/>
      </p:nvGrpSpPr>
      <p:grpSpPr>
        <a:xfrm>
          <a:off x="0" y="0"/>
          <a:ext cx="0" cy="0"/>
          <a:chOff x="0" y="0"/>
          <a:chExt cx="0" cy="0"/>
        </a:xfrm>
      </p:grpSpPr>
      <p:sp>
        <p:nvSpPr>
          <p:cNvPr id="40" name="Google Shape;40;p10"/>
          <p:cNvSpPr/>
          <p:nvPr>
            <p:ph idx="2" type="pic"/>
          </p:nvPr>
        </p:nvSpPr>
        <p:spPr>
          <a:xfrm>
            <a:off x="6049963" y="1250950"/>
            <a:ext cx="5303837" cy="4204453"/>
          </a:xfrm>
          <a:prstGeom prst="rect">
            <a:avLst/>
          </a:prstGeom>
          <a:noFill/>
          <a:ln>
            <a:noFill/>
          </a:ln>
        </p:spPr>
      </p:sp>
      <p:sp>
        <p:nvSpPr>
          <p:cNvPr id="41" name="Google Shape;41;p10"/>
          <p:cNvSpPr txBox="1"/>
          <p:nvPr>
            <p:ph type="title"/>
          </p:nvPr>
        </p:nvSpPr>
        <p:spPr>
          <a:xfrm>
            <a:off x="838200" y="365125"/>
            <a:ext cx="10515600" cy="8861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D3F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838200" y="1250951"/>
            <a:ext cx="5085945" cy="42044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0"/>
          <p:cNvSpPr txBox="1"/>
          <p:nvPr>
            <p:ph idx="12" type="sldNum"/>
          </p:nvPr>
        </p:nvSpPr>
        <p:spPr>
          <a:xfrm>
            <a:off x="9259309" y="636927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4" name="Google Shape;44;p10"/>
          <p:cNvCxnSpPr/>
          <p:nvPr/>
        </p:nvCxnSpPr>
        <p:spPr>
          <a:xfrm>
            <a:off x="285619" y="1088020"/>
            <a:ext cx="10003074" cy="0"/>
          </a:xfrm>
          <a:prstGeom prst="straightConnector1">
            <a:avLst/>
          </a:prstGeom>
          <a:noFill/>
          <a:ln cap="flat" cmpd="sng" w="38100">
            <a:solidFill>
              <a:srgbClr val="1D3F7D"/>
            </a:solidFill>
            <a:prstDash val="solid"/>
            <a:miter lim="800000"/>
            <a:headEnd len="sm" w="sm" type="none"/>
            <a:tailEnd len="sm" w="sm" type="none"/>
          </a:ln>
        </p:spPr>
      </p:cxnSp>
      <p:pic>
        <p:nvPicPr>
          <p:cNvPr descr="A blue and white logo&#10;&#10;AI-generated content may be incorrect." id="45" name="Google Shape;45;p10"/>
          <p:cNvPicPr preferRelativeResize="0"/>
          <p:nvPr/>
        </p:nvPicPr>
        <p:blipFill rotWithShape="1">
          <a:blip r:embed="rId2">
            <a:alphaModFix/>
          </a:blip>
          <a:srcRect b="29230" l="1486" r="17865" t="21869"/>
          <a:stretch/>
        </p:blipFill>
        <p:spPr>
          <a:xfrm>
            <a:off x="10288693" y="308135"/>
            <a:ext cx="1852507" cy="6739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6" name="Shape 46"/>
        <p:cNvGrpSpPr/>
        <p:nvPr/>
      </p:nvGrpSpPr>
      <p:grpSpPr>
        <a:xfrm>
          <a:off x="0" y="0"/>
          <a:ext cx="0" cy="0"/>
          <a:chOff x="0" y="0"/>
          <a:chExt cx="0" cy="0"/>
        </a:xfrm>
      </p:grpSpPr>
      <p:pic>
        <p:nvPicPr>
          <p:cNvPr descr="Shape&#10;&#10;Description automatically generated with medium confidence" id="47" name="Google Shape;47;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11"/>
          <p:cNvSpPr txBox="1"/>
          <p:nvPr>
            <p:ph type="title"/>
          </p:nvPr>
        </p:nvSpPr>
        <p:spPr>
          <a:xfrm>
            <a:off x="1527048" y="1124712"/>
            <a:ext cx="7928237" cy="167548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
          <p:cNvSpPr txBox="1"/>
          <p:nvPr>
            <p:ph idx="1" type="body"/>
          </p:nvPr>
        </p:nvSpPr>
        <p:spPr>
          <a:xfrm>
            <a:off x="1527048" y="2800199"/>
            <a:ext cx="7928237" cy="13535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C5EDFF"/>
              </a:buClr>
              <a:buSzPts val="2400"/>
              <a:buNone/>
              <a:defRPr sz="2400">
                <a:solidFill>
                  <a:srgbClr val="C5EDF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11"/>
          <p:cNvSpPr/>
          <p:nvPr/>
        </p:nvSpPr>
        <p:spPr>
          <a:xfrm>
            <a:off x="345057" y="5975571"/>
            <a:ext cx="2162477" cy="735780"/>
          </a:xfrm>
          <a:prstGeom prst="rect">
            <a:avLst/>
          </a:prstGeom>
          <a:solidFill>
            <a:srgbClr val="1D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1" name="Google Shape;51;p11"/>
          <p:cNvSpPr txBox="1"/>
          <p:nvPr>
            <p:ph idx="12" type="sldNum"/>
          </p:nvPr>
        </p:nvSpPr>
        <p:spPr>
          <a:xfrm>
            <a:off x="9336947" y="64110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logo for a company&#10;&#10;Description automatically generated" id="52" name="Google Shape;52;p11"/>
          <p:cNvPicPr preferRelativeResize="0"/>
          <p:nvPr/>
        </p:nvPicPr>
        <p:blipFill rotWithShape="1">
          <a:blip r:embed="rId3">
            <a:alphaModFix/>
          </a:blip>
          <a:srcRect b="26121" l="0" r="16684" t="20592"/>
          <a:stretch/>
        </p:blipFill>
        <p:spPr>
          <a:xfrm>
            <a:off x="10175540" y="258769"/>
            <a:ext cx="2013495" cy="772675"/>
          </a:xfrm>
          <a:prstGeom prst="rect">
            <a:avLst/>
          </a:prstGeom>
          <a:noFill/>
          <a:ln>
            <a:noFill/>
          </a:ln>
        </p:spPr>
      </p:pic>
      <p:pic>
        <p:nvPicPr>
          <p:cNvPr descr="Text&#10;&#10;Description automatically generated" id="53" name="Google Shape;53;p11"/>
          <p:cNvPicPr preferRelativeResize="0"/>
          <p:nvPr/>
        </p:nvPicPr>
        <p:blipFill rotWithShape="1">
          <a:blip r:embed="rId4">
            <a:alphaModFix/>
          </a:blip>
          <a:srcRect b="2592" l="0" r="0" t="88426"/>
          <a:stretch/>
        </p:blipFill>
        <p:spPr>
          <a:xfrm>
            <a:off x="0" y="6243873"/>
            <a:ext cx="12192000" cy="6159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pic>
        <p:nvPicPr>
          <p:cNvPr descr="A picture containing text, swimming, ocean floor&#10;&#10;Description automatically generated" id="55" name="Google Shape;55;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 name="Google Shape;56;p12"/>
          <p:cNvSpPr txBox="1"/>
          <p:nvPr>
            <p:ph type="ctrTitle"/>
          </p:nvPr>
        </p:nvSpPr>
        <p:spPr>
          <a:xfrm>
            <a:off x="5693044" y="1377591"/>
            <a:ext cx="5961681" cy="157096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Roboto Slab"/>
              <a:buNone/>
              <a:defRPr b="1" i="0" sz="4800">
                <a:solidFill>
                  <a:schemeClr val="lt1"/>
                </a:solidFill>
                <a:latin typeface="Roboto Slab"/>
                <a:ea typeface="Roboto Slab"/>
                <a:cs typeface="Roboto Slab"/>
                <a:sym typeface="Roboto Sla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subTitle"/>
          </p:nvPr>
        </p:nvSpPr>
        <p:spPr>
          <a:xfrm>
            <a:off x="5693044" y="2948552"/>
            <a:ext cx="5961681" cy="6483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12"/>
          <p:cNvSpPr txBox="1"/>
          <p:nvPr>
            <p:ph idx="2" type="body"/>
          </p:nvPr>
        </p:nvSpPr>
        <p:spPr>
          <a:xfrm>
            <a:off x="5693042" y="3984505"/>
            <a:ext cx="5961681" cy="36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i="1" sz="2000">
                <a:solidFill>
                  <a:schemeClr val="lt1"/>
                </a:solidFill>
              </a:defRPr>
            </a:lvl1pPr>
            <a:lvl2pPr indent="-228600" lvl="1" marL="914400" algn="l">
              <a:lnSpc>
                <a:spcPct val="90000"/>
              </a:lnSpc>
              <a:spcBef>
                <a:spcPts val="500"/>
              </a:spcBef>
              <a:spcAft>
                <a:spcPts val="0"/>
              </a:spcAft>
              <a:buClr>
                <a:schemeClr val="lt1"/>
              </a:buClr>
              <a:buSzPts val="2000"/>
              <a:buNone/>
              <a:defRPr i="1" sz="2000">
                <a:solidFill>
                  <a:schemeClr val="lt1"/>
                </a:solidFill>
              </a:defRPr>
            </a:lvl2pPr>
            <a:lvl3pPr indent="-228600" lvl="2" marL="1371600" algn="l">
              <a:lnSpc>
                <a:spcPct val="90000"/>
              </a:lnSpc>
              <a:spcBef>
                <a:spcPts val="500"/>
              </a:spcBef>
              <a:spcAft>
                <a:spcPts val="0"/>
              </a:spcAft>
              <a:buClr>
                <a:schemeClr val="lt1"/>
              </a:buClr>
              <a:buSzPts val="2000"/>
              <a:buNone/>
              <a:defRPr i="1" sz="2000">
                <a:solidFill>
                  <a:schemeClr val="lt1"/>
                </a:solidFill>
              </a:defRPr>
            </a:lvl3pPr>
            <a:lvl4pPr indent="-228600" lvl="3" marL="1828800" algn="l">
              <a:lnSpc>
                <a:spcPct val="90000"/>
              </a:lnSpc>
              <a:spcBef>
                <a:spcPts val="500"/>
              </a:spcBef>
              <a:spcAft>
                <a:spcPts val="0"/>
              </a:spcAft>
              <a:buClr>
                <a:schemeClr val="lt1"/>
              </a:buClr>
              <a:buSzPts val="2000"/>
              <a:buNone/>
              <a:defRPr i="1" sz="2000">
                <a:solidFill>
                  <a:schemeClr val="lt1"/>
                </a:solidFill>
              </a:defRPr>
            </a:lvl4pPr>
            <a:lvl5pPr indent="-228600" lvl="4" marL="2286000" algn="l">
              <a:lnSpc>
                <a:spcPct val="90000"/>
              </a:lnSpc>
              <a:spcBef>
                <a:spcPts val="500"/>
              </a:spcBef>
              <a:spcAft>
                <a:spcPts val="0"/>
              </a:spcAft>
              <a:buClr>
                <a:schemeClr val="lt1"/>
              </a:buClr>
              <a:buSzPts val="2000"/>
              <a:buNone/>
              <a:defRPr i="1"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2"/>
          <p:cNvSpPr txBox="1"/>
          <p:nvPr>
            <p:ph idx="3" type="body"/>
          </p:nvPr>
        </p:nvSpPr>
        <p:spPr>
          <a:xfrm>
            <a:off x="5693042" y="4313627"/>
            <a:ext cx="5961681" cy="36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i="0" sz="2000">
                <a:solidFill>
                  <a:schemeClr val="lt1"/>
                </a:solidFill>
              </a:defRPr>
            </a:lvl1pPr>
            <a:lvl2pPr indent="-228600" lvl="1" marL="914400" algn="l">
              <a:lnSpc>
                <a:spcPct val="90000"/>
              </a:lnSpc>
              <a:spcBef>
                <a:spcPts val="500"/>
              </a:spcBef>
              <a:spcAft>
                <a:spcPts val="0"/>
              </a:spcAft>
              <a:buClr>
                <a:schemeClr val="lt1"/>
              </a:buClr>
              <a:buSzPts val="2000"/>
              <a:buNone/>
              <a:defRPr i="1" sz="2000">
                <a:solidFill>
                  <a:schemeClr val="lt1"/>
                </a:solidFill>
              </a:defRPr>
            </a:lvl2pPr>
            <a:lvl3pPr indent="-228600" lvl="2" marL="1371600" algn="l">
              <a:lnSpc>
                <a:spcPct val="90000"/>
              </a:lnSpc>
              <a:spcBef>
                <a:spcPts val="500"/>
              </a:spcBef>
              <a:spcAft>
                <a:spcPts val="0"/>
              </a:spcAft>
              <a:buClr>
                <a:schemeClr val="lt1"/>
              </a:buClr>
              <a:buSzPts val="2000"/>
              <a:buNone/>
              <a:defRPr i="1" sz="2000">
                <a:solidFill>
                  <a:schemeClr val="lt1"/>
                </a:solidFill>
              </a:defRPr>
            </a:lvl3pPr>
            <a:lvl4pPr indent="-228600" lvl="3" marL="1828800" algn="l">
              <a:lnSpc>
                <a:spcPct val="90000"/>
              </a:lnSpc>
              <a:spcBef>
                <a:spcPts val="500"/>
              </a:spcBef>
              <a:spcAft>
                <a:spcPts val="0"/>
              </a:spcAft>
              <a:buClr>
                <a:schemeClr val="lt1"/>
              </a:buClr>
              <a:buSzPts val="2000"/>
              <a:buNone/>
              <a:defRPr i="1" sz="2000">
                <a:solidFill>
                  <a:schemeClr val="lt1"/>
                </a:solidFill>
              </a:defRPr>
            </a:lvl4pPr>
            <a:lvl5pPr indent="-228600" lvl="4" marL="2286000" algn="l">
              <a:lnSpc>
                <a:spcPct val="90000"/>
              </a:lnSpc>
              <a:spcBef>
                <a:spcPts val="500"/>
              </a:spcBef>
              <a:spcAft>
                <a:spcPts val="0"/>
              </a:spcAft>
              <a:buClr>
                <a:schemeClr val="lt1"/>
              </a:buClr>
              <a:buSzPts val="2000"/>
              <a:buNone/>
              <a:defRPr i="1"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2"/>
          <p:cNvSpPr/>
          <p:nvPr/>
        </p:nvSpPr>
        <p:spPr>
          <a:xfrm>
            <a:off x="345057" y="5975571"/>
            <a:ext cx="2162477" cy="735780"/>
          </a:xfrm>
          <a:prstGeom prst="rect">
            <a:avLst/>
          </a:prstGeom>
          <a:solidFill>
            <a:srgbClr val="1D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A logo for a company&#10;&#10;Description automatically generated" id="61" name="Google Shape;61;p12"/>
          <p:cNvPicPr preferRelativeResize="0"/>
          <p:nvPr/>
        </p:nvPicPr>
        <p:blipFill rotWithShape="1">
          <a:blip r:embed="rId3">
            <a:alphaModFix/>
          </a:blip>
          <a:srcRect b="26121" l="0" r="16684" t="20592"/>
          <a:stretch/>
        </p:blipFill>
        <p:spPr>
          <a:xfrm>
            <a:off x="10175540" y="258769"/>
            <a:ext cx="2013495" cy="772675"/>
          </a:xfrm>
          <a:prstGeom prst="rect">
            <a:avLst/>
          </a:prstGeom>
          <a:noFill/>
          <a:ln>
            <a:noFill/>
          </a:ln>
        </p:spPr>
      </p:pic>
      <p:pic>
        <p:nvPicPr>
          <p:cNvPr descr="Text&#10;&#10;Description automatically generated" id="62" name="Google Shape;62;p12"/>
          <p:cNvPicPr preferRelativeResize="0"/>
          <p:nvPr/>
        </p:nvPicPr>
        <p:blipFill rotWithShape="1">
          <a:blip r:embed="rId4">
            <a:alphaModFix/>
          </a:blip>
          <a:srcRect b="2592" l="0" r="0" t="88426"/>
          <a:stretch/>
        </p:blipFill>
        <p:spPr>
          <a:xfrm>
            <a:off x="0" y="6243873"/>
            <a:ext cx="12192000" cy="615933"/>
          </a:xfrm>
          <a:prstGeom prst="rect">
            <a:avLst/>
          </a:prstGeom>
          <a:noFill/>
          <a:ln>
            <a:noFill/>
          </a:ln>
        </p:spPr>
      </p:pic>
      <p:sp>
        <p:nvSpPr>
          <p:cNvPr id="63" name="Google Shape;63;p12"/>
          <p:cNvSpPr txBox="1"/>
          <p:nvPr>
            <p:ph idx="12" type="sldNum"/>
          </p:nvPr>
        </p:nvSpPr>
        <p:spPr>
          <a:xfrm>
            <a:off x="9259309" y="636927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idx="1" type="body"/>
          </p:nvPr>
        </p:nvSpPr>
        <p:spPr>
          <a:xfrm>
            <a:off x="838200" y="1251284"/>
            <a:ext cx="10515600" cy="475270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11" name="Google Shape;11;p6"/>
          <p:cNvSpPr txBox="1"/>
          <p:nvPr>
            <p:ph type="title"/>
          </p:nvPr>
        </p:nvSpPr>
        <p:spPr>
          <a:xfrm>
            <a:off x="838200" y="365126"/>
            <a:ext cx="10515600" cy="7538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D3F7D"/>
              </a:buClr>
              <a:buSzPts val="3800"/>
              <a:buFont typeface="Calibri"/>
              <a:buNone/>
              <a:defRPr b="1" i="0" sz="3800" u="none" cap="none" strike="noStrike">
                <a:solidFill>
                  <a:srgbClr val="1D3F7D"/>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Text&#10;&#10;Description automatically generated" id="12" name="Google Shape;12;p6"/>
          <p:cNvPicPr preferRelativeResize="0"/>
          <p:nvPr/>
        </p:nvPicPr>
        <p:blipFill rotWithShape="1">
          <a:blip r:embed="rId1">
            <a:alphaModFix/>
          </a:blip>
          <a:srcRect b="2592" l="0" r="0" t="88426"/>
          <a:stretch/>
        </p:blipFill>
        <p:spPr>
          <a:xfrm>
            <a:off x="0" y="6243873"/>
            <a:ext cx="12192000" cy="615933"/>
          </a:xfrm>
          <a:prstGeom prst="rect">
            <a:avLst/>
          </a:prstGeom>
          <a:noFill/>
          <a:ln>
            <a:noFill/>
          </a:ln>
        </p:spPr>
      </p:pic>
      <p:sp>
        <p:nvSpPr>
          <p:cNvPr id="13" name="Google Shape;13;p6"/>
          <p:cNvSpPr txBox="1"/>
          <p:nvPr>
            <p:ph idx="12" type="sldNum"/>
          </p:nvPr>
        </p:nvSpPr>
        <p:spPr>
          <a:xfrm>
            <a:off x="9259309" y="6369276"/>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lt1"/>
                </a:solidFill>
                <a:latin typeface="Calibri"/>
                <a:ea typeface="Calibri"/>
                <a:cs typeface="Calibri"/>
                <a:sym typeface="Calibri"/>
              </a:defRPr>
            </a:lvl1pPr>
            <a:lvl2pPr indent="0" lvl="1" marL="0" marR="0" rtl="0" algn="r">
              <a:spcBef>
                <a:spcPts val="0"/>
              </a:spcBef>
              <a:buNone/>
              <a:defRPr b="0" i="0" sz="1600" u="none" cap="none" strike="noStrike">
                <a:solidFill>
                  <a:schemeClr val="lt1"/>
                </a:solidFill>
                <a:latin typeface="Calibri"/>
                <a:ea typeface="Calibri"/>
                <a:cs typeface="Calibri"/>
                <a:sym typeface="Calibri"/>
              </a:defRPr>
            </a:lvl2pPr>
            <a:lvl3pPr indent="0" lvl="2" marL="0" marR="0" rtl="0" algn="r">
              <a:spcBef>
                <a:spcPts val="0"/>
              </a:spcBef>
              <a:buNone/>
              <a:defRPr b="0" i="0" sz="1600" u="none" cap="none" strike="noStrike">
                <a:solidFill>
                  <a:schemeClr val="lt1"/>
                </a:solidFill>
                <a:latin typeface="Calibri"/>
                <a:ea typeface="Calibri"/>
                <a:cs typeface="Calibri"/>
                <a:sym typeface="Calibri"/>
              </a:defRPr>
            </a:lvl3pPr>
            <a:lvl4pPr indent="0" lvl="3" marL="0" marR="0" rtl="0" algn="r">
              <a:spcBef>
                <a:spcPts val="0"/>
              </a:spcBef>
              <a:buNone/>
              <a:defRPr b="0" i="0" sz="1600" u="none" cap="none" strike="noStrike">
                <a:solidFill>
                  <a:schemeClr val="lt1"/>
                </a:solidFill>
                <a:latin typeface="Calibri"/>
                <a:ea typeface="Calibri"/>
                <a:cs typeface="Calibri"/>
                <a:sym typeface="Calibri"/>
              </a:defRPr>
            </a:lvl4pPr>
            <a:lvl5pPr indent="0" lvl="4" marL="0" marR="0" rtl="0" algn="r">
              <a:spcBef>
                <a:spcPts val="0"/>
              </a:spcBef>
              <a:buNone/>
              <a:defRPr b="0" i="0" sz="1600" u="none" cap="none" strike="noStrike">
                <a:solidFill>
                  <a:schemeClr val="lt1"/>
                </a:solidFill>
                <a:latin typeface="Calibri"/>
                <a:ea typeface="Calibri"/>
                <a:cs typeface="Calibri"/>
                <a:sym typeface="Calibri"/>
              </a:defRPr>
            </a:lvl5pPr>
            <a:lvl6pPr indent="0" lvl="5" marL="0" marR="0" rtl="0" algn="r">
              <a:spcBef>
                <a:spcPts val="0"/>
              </a:spcBef>
              <a:buNone/>
              <a:defRPr b="0" i="0" sz="1600" u="none" cap="none" strike="noStrike">
                <a:solidFill>
                  <a:schemeClr val="lt1"/>
                </a:solidFill>
                <a:latin typeface="Calibri"/>
                <a:ea typeface="Calibri"/>
                <a:cs typeface="Calibri"/>
                <a:sym typeface="Calibri"/>
              </a:defRPr>
            </a:lvl6pPr>
            <a:lvl7pPr indent="0" lvl="6" marL="0" marR="0" rtl="0" algn="r">
              <a:spcBef>
                <a:spcPts val="0"/>
              </a:spcBef>
              <a:buNone/>
              <a:defRPr b="0" i="0" sz="1600" u="none" cap="none" strike="noStrike">
                <a:solidFill>
                  <a:schemeClr val="lt1"/>
                </a:solidFill>
                <a:latin typeface="Calibri"/>
                <a:ea typeface="Calibri"/>
                <a:cs typeface="Calibri"/>
                <a:sym typeface="Calibri"/>
              </a:defRPr>
            </a:lvl7pPr>
            <a:lvl8pPr indent="0" lvl="7" marL="0" marR="0" rtl="0" algn="r">
              <a:spcBef>
                <a:spcPts val="0"/>
              </a:spcBef>
              <a:buNone/>
              <a:defRPr b="0" i="0" sz="1600" u="none" cap="none" strike="noStrike">
                <a:solidFill>
                  <a:schemeClr val="lt1"/>
                </a:solidFill>
                <a:latin typeface="Calibri"/>
                <a:ea typeface="Calibri"/>
                <a:cs typeface="Calibri"/>
                <a:sym typeface="Calibri"/>
              </a:defRPr>
            </a:lvl8pPr>
            <a:lvl9pPr indent="0" lvl="8" marL="0" marR="0" rtl="0" algn="r">
              <a:spcBef>
                <a:spcPts val="0"/>
              </a:spcBef>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blue and white logo&#10;&#10;AI-generated content may be incorrect." id="14" name="Google Shape;14;p6"/>
          <p:cNvPicPr preferRelativeResize="0"/>
          <p:nvPr/>
        </p:nvPicPr>
        <p:blipFill rotWithShape="1">
          <a:blip r:embed="rId2">
            <a:alphaModFix/>
          </a:blip>
          <a:srcRect b="29230" l="1486" r="17865" t="21869"/>
          <a:stretch/>
        </p:blipFill>
        <p:spPr>
          <a:xfrm>
            <a:off x="10288693" y="308135"/>
            <a:ext cx="1852507" cy="673945"/>
          </a:xfrm>
          <a:prstGeom prst="rect">
            <a:avLst/>
          </a:prstGeom>
          <a:noFill/>
          <a:ln>
            <a:noFill/>
          </a:ln>
        </p:spPr>
      </p:pic>
      <p:cxnSp>
        <p:nvCxnSpPr>
          <p:cNvPr id="15" name="Google Shape;15;p6"/>
          <p:cNvCxnSpPr/>
          <p:nvPr/>
        </p:nvCxnSpPr>
        <p:spPr>
          <a:xfrm>
            <a:off x="285619" y="1088020"/>
            <a:ext cx="10003074" cy="0"/>
          </a:xfrm>
          <a:prstGeom prst="straightConnector1">
            <a:avLst/>
          </a:prstGeom>
          <a:noFill/>
          <a:ln cap="flat" cmpd="sng" w="38100">
            <a:solidFill>
              <a:srgbClr val="1D3F7D"/>
            </a:solidFill>
            <a:prstDash val="solid"/>
            <a:miter lim="800000"/>
            <a:headEnd len="sm" w="sm" type="none"/>
            <a:tailEnd len="sm" w="sm" type="none"/>
          </a:ln>
        </p:spPr>
      </p:cxnSp>
      <p:sp>
        <p:nvSpPr>
          <p:cNvPr id="16" name="Google Shape;1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4.png"/><Relationship Id="rId11" Type="http://schemas.openxmlformats.org/officeDocument/2006/relationships/image" Target="../media/image49.png"/><Relationship Id="rId10" Type="http://schemas.openxmlformats.org/officeDocument/2006/relationships/image" Target="../media/image41.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3.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6.png"/><Relationship Id="rId4" Type="http://schemas.openxmlformats.org/officeDocument/2006/relationships/image" Target="../media/image30.png"/><Relationship Id="rId5" Type="http://schemas.openxmlformats.org/officeDocument/2006/relationships/image" Target="../media/image61.png"/><Relationship Id="rId6"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4.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59.png"/><Relationship Id="rId7" Type="http://schemas.openxmlformats.org/officeDocument/2006/relationships/image" Target="../media/image53.png"/><Relationship Id="rId8"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57.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txBox="1"/>
          <p:nvPr>
            <p:ph type="ctrTitle"/>
          </p:nvPr>
        </p:nvSpPr>
        <p:spPr>
          <a:xfrm>
            <a:off x="1524000" y="1122363"/>
            <a:ext cx="9144000" cy="157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2"/>
              </a:buClr>
              <a:buSzPts val="7200"/>
              <a:buFont typeface="Roboto Slab"/>
              <a:buNone/>
            </a:pPr>
            <a:r>
              <a:rPr lang="en-US" sz="2800"/>
              <a:t>Physics-infused Learning for Aerial Manipulator</a:t>
            </a:r>
            <a:endParaRPr sz="2800"/>
          </a:p>
          <a:p>
            <a:pPr indent="0" lvl="0" marL="0" rtl="0" algn="ctr">
              <a:lnSpc>
                <a:spcPct val="90000"/>
              </a:lnSpc>
              <a:spcBef>
                <a:spcPts val="0"/>
              </a:spcBef>
              <a:spcAft>
                <a:spcPts val="0"/>
              </a:spcAft>
              <a:buClr>
                <a:schemeClr val="accent2"/>
              </a:buClr>
              <a:buSzPts val="7200"/>
              <a:buFont typeface="Roboto Slab"/>
              <a:buNone/>
            </a:pPr>
            <a:r>
              <a:rPr lang="en-US" sz="2800"/>
              <a:t>in Winds and Near-Wall Environments</a:t>
            </a:r>
            <a:endParaRPr sz="2800"/>
          </a:p>
        </p:txBody>
      </p:sp>
      <p:sp>
        <p:nvSpPr>
          <p:cNvPr id="69" name="Google Shape;69;p1"/>
          <p:cNvSpPr txBox="1"/>
          <p:nvPr>
            <p:ph idx="1" type="subTitle"/>
          </p:nvPr>
        </p:nvSpPr>
        <p:spPr>
          <a:xfrm>
            <a:off x="3526275" y="3387086"/>
            <a:ext cx="5139300" cy="1279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None/>
            </a:pPr>
            <a:r>
              <a:rPr lang="en-US"/>
              <a:t>Yiming Zhang and Junyi Geng</a:t>
            </a:r>
            <a:endParaRPr/>
          </a:p>
          <a:p>
            <a:pPr indent="0" lvl="0" marL="0" rtl="0" algn="ctr">
              <a:lnSpc>
                <a:spcPct val="90000"/>
              </a:lnSpc>
              <a:spcBef>
                <a:spcPts val="0"/>
              </a:spcBef>
              <a:spcAft>
                <a:spcPts val="0"/>
              </a:spcAft>
              <a:buClr>
                <a:schemeClr val="dk1"/>
              </a:buClr>
              <a:buSzPts val="2000"/>
              <a:buNone/>
            </a:pPr>
            <a:r>
              <a:rPr lang="en-US"/>
              <a:t>The Pennsylvania State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b2e0b46d50_0_120"/>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Methods – Online Adaptation</a:t>
            </a:r>
            <a:endParaRPr/>
          </a:p>
        </p:txBody>
      </p:sp>
      <p:sp>
        <p:nvSpPr>
          <p:cNvPr id="239" name="Google Shape;239;g3b2e0b46d50_0_120"/>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g3b2e0b46d50_0_120"/>
          <p:cNvSpPr txBox="1"/>
          <p:nvPr/>
        </p:nvSpPr>
        <p:spPr>
          <a:xfrm>
            <a:off x="838200" y="2222450"/>
            <a:ext cx="5517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Residual update: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Covariance update: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Innovation</a:t>
            </a:r>
            <a:r>
              <a:rPr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g3b2e0b46d50_0_120"/>
          <p:cNvSpPr txBox="1"/>
          <p:nvPr/>
        </p:nvSpPr>
        <p:spPr>
          <a:xfrm>
            <a:off x="838200" y="1483550"/>
            <a:ext cx="1075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Online adaptation corrects unmodeled disturbances using force residuals, including aerodynamic and contact-induced effects:</a:t>
            </a:r>
            <a:endParaRPr sz="1800">
              <a:solidFill>
                <a:schemeClr val="dk1"/>
              </a:solidFill>
              <a:latin typeface="Calibri"/>
              <a:ea typeface="Calibri"/>
              <a:cs typeface="Calibri"/>
              <a:sym typeface="Calibri"/>
            </a:endParaRPr>
          </a:p>
        </p:txBody>
      </p:sp>
      <p:pic>
        <p:nvPicPr>
          <p:cNvPr id="242" name="Google Shape;242;g3b2e0b46d50_0_120" title="eqn_adaptation_2.png"/>
          <p:cNvPicPr preferRelativeResize="0"/>
          <p:nvPr/>
        </p:nvPicPr>
        <p:blipFill>
          <a:blip r:embed="rId3">
            <a:alphaModFix/>
          </a:blip>
          <a:stretch>
            <a:fillRect/>
          </a:stretch>
        </p:blipFill>
        <p:spPr>
          <a:xfrm>
            <a:off x="4512263" y="3474566"/>
            <a:ext cx="2882191" cy="365760"/>
          </a:xfrm>
          <a:prstGeom prst="rect">
            <a:avLst/>
          </a:prstGeom>
          <a:noFill/>
          <a:ln>
            <a:noFill/>
          </a:ln>
        </p:spPr>
      </p:pic>
      <p:pic>
        <p:nvPicPr>
          <p:cNvPr id="243" name="Google Shape;243;g3b2e0b46d50_0_120" title="eqn_adaptation_3.png"/>
          <p:cNvPicPr preferRelativeResize="0"/>
          <p:nvPr/>
        </p:nvPicPr>
        <p:blipFill>
          <a:blip r:embed="rId4">
            <a:alphaModFix/>
          </a:blip>
          <a:stretch>
            <a:fillRect/>
          </a:stretch>
        </p:blipFill>
        <p:spPr>
          <a:xfrm>
            <a:off x="4512263" y="4283789"/>
            <a:ext cx="2852931" cy="365760"/>
          </a:xfrm>
          <a:prstGeom prst="rect">
            <a:avLst/>
          </a:prstGeom>
          <a:noFill/>
          <a:ln>
            <a:noFill/>
          </a:ln>
        </p:spPr>
      </p:pic>
      <p:pic>
        <p:nvPicPr>
          <p:cNvPr id="244" name="Google Shape;244;g3b2e0b46d50_0_120" title="eqn_adaptation_1.png"/>
          <p:cNvPicPr preferRelativeResize="0"/>
          <p:nvPr/>
        </p:nvPicPr>
        <p:blipFill>
          <a:blip r:embed="rId5">
            <a:alphaModFix/>
          </a:blip>
          <a:stretch>
            <a:fillRect/>
          </a:stretch>
        </p:blipFill>
        <p:spPr>
          <a:xfrm>
            <a:off x="4512263" y="2665342"/>
            <a:ext cx="3167483" cy="365760"/>
          </a:xfrm>
          <a:prstGeom prst="rect">
            <a:avLst/>
          </a:prstGeom>
          <a:noFill/>
          <a:ln>
            <a:noFill/>
          </a:ln>
        </p:spPr>
      </p:pic>
      <p:grpSp>
        <p:nvGrpSpPr>
          <p:cNvPr id="245" name="Google Shape;245;g3b2e0b46d50_0_120"/>
          <p:cNvGrpSpPr/>
          <p:nvPr/>
        </p:nvGrpSpPr>
        <p:grpSpPr>
          <a:xfrm>
            <a:off x="897686" y="4718725"/>
            <a:ext cx="3337266" cy="1569900"/>
            <a:chOff x="4891586" y="4820600"/>
            <a:chExt cx="3337266" cy="1569900"/>
          </a:xfrm>
        </p:grpSpPr>
        <p:sp>
          <p:nvSpPr>
            <p:cNvPr id="246" name="Google Shape;246;g3b2e0b46d50_0_120"/>
            <p:cNvSpPr txBox="1"/>
            <p:nvPr/>
          </p:nvSpPr>
          <p:spPr>
            <a:xfrm>
              <a:off x="5061452" y="4820600"/>
              <a:ext cx="3167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 the r</a:t>
              </a:r>
              <a:r>
                <a:rPr lang="en-US" sz="1800">
                  <a:solidFill>
                    <a:schemeClr val="dk1"/>
                  </a:solidFill>
                  <a:latin typeface="Calibri"/>
                  <a:ea typeface="Calibri"/>
                  <a:cs typeface="Calibri"/>
                  <a:sym typeface="Calibri"/>
                </a:rPr>
                <a:t>egularization factor</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and      : the g</a:t>
              </a:r>
              <a:r>
                <a:rPr lang="en-US" sz="1800">
                  <a:solidFill>
                    <a:schemeClr val="dk1"/>
                  </a:solidFill>
                  <a:latin typeface="Calibri"/>
                  <a:ea typeface="Calibri"/>
                  <a:cs typeface="Calibri"/>
                  <a:sym typeface="Calibri"/>
                </a:rPr>
                <a:t>ain matrices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the covariance matrix</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the control error</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the coefficient</a:t>
              </a:r>
              <a:endParaRPr sz="1800">
                <a:solidFill>
                  <a:schemeClr val="dk1"/>
                </a:solidFill>
                <a:latin typeface="Calibri"/>
                <a:ea typeface="Calibri"/>
                <a:cs typeface="Calibri"/>
                <a:sym typeface="Calibri"/>
              </a:endParaRPr>
            </a:p>
          </p:txBody>
        </p:sp>
        <p:pic>
          <p:nvPicPr>
            <p:cNvPr id="247" name="Google Shape;247;g3b2e0b46d50_0_120" title="symbol_lambda.png"/>
            <p:cNvPicPr preferRelativeResize="0"/>
            <p:nvPr/>
          </p:nvPicPr>
          <p:blipFill>
            <a:blip r:embed="rId6">
              <a:alphaModFix/>
            </a:blip>
            <a:stretch>
              <a:fillRect/>
            </a:stretch>
          </p:blipFill>
          <p:spPr>
            <a:xfrm>
              <a:off x="4891586" y="4930775"/>
              <a:ext cx="165811" cy="292608"/>
            </a:xfrm>
            <a:prstGeom prst="rect">
              <a:avLst/>
            </a:prstGeom>
            <a:noFill/>
            <a:ln>
              <a:noFill/>
            </a:ln>
          </p:spPr>
        </p:pic>
        <p:pic>
          <p:nvPicPr>
            <p:cNvPr id="248" name="Google Shape;248;g3b2e0b46d50_0_120" title="symbol_Q.png"/>
            <p:cNvPicPr preferRelativeResize="0"/>
            <p:nvPr/>
          </p:nvPicPr>
          <p:blipFill>
            <a:blip r:embed="rId7">
              <a:alphaModFix/>
            </a:blip>
            <a:stretch>
              <a:fillRect/>
            </a:stretch>
          </p:blipFill>
          <p:spPr>
            <a:xfrm>
              <a:off x="5528431" y="5180781"/>
              <a:ext cx="242447" cy="292608"/>
            </a:xfrm>
            <a:prstGeom prst="rect">
              <a:avLst/>
            </a:prstGeom>
            <a:noFill/>
            <a:ln>
              <a:noFill/>
            </a:ln>
          </p:spPr>
        </p:pic>
        <p:pic>
          <p:nvPicPr>
            <p:cNvPr id="249" name="Google Shape;249;g3b2e0b46d50_0_120" title="symbol_R.png"/>
            <p:cNvPicPr preferRelativeResize="0"/>
            <p:nvPr/>
          </p:nvPicPr>
          <p:blipFill>
            <a:blip r:embed="rId8">
              <a:alphaModFix/>
            </a:blip>
            <a:stretch>
              <a:fillRect/>
            </a:stretch>
          </p:blipFill>
          <p:spPr>
            <a:xfrm>
              <a:off x="4891586" y="5180781"/>
              <a:ext cx="234086" cy="292608"/>
            </a:xfrm>
            <a:prstGeom prst="rect">
              <a:avLst/>
            </a:prstGeom>
            <a:noFill/>
            <a:ln>
              <a:noFill/>
            </a:ln>
          </p:spPr>
        </p:pic>
        <p:pic>
          <p:nvPicPr>
            <p:cNvPr id="250" name="Google Shape;250;g3b2e0b46d50_0_120" title="symbol_s.png"/>
            <p:cNvPicPr preferRelativeResize="0"/>
            <p:nvPr/>
          </p:nvPicPr>
          <p:blipFill>
            <a:blip r:embed="rId9">
              <a:alphaModFix/>
            </a:blip>
            <a:stretch>
              <a:fillRect/>
            </a:stretch>
          </p:blipFill>
          <p:spPr>
            <a:xfrm>
              <a:off x="4907599" y="5731731"/>
              <a:ext cx="133763" cy="292608"/>
            </a:xfrm>
            <a:prstGeom prst="rect">
              <a:avLst/>
            </a:prstGeom>
            <a:noFill/>
            <a:ln>
              <a:noFill/>
            </a:ln>
          </p:spPr>
        </p:pic>
        <p:pic>
          <p:nvPicPr>
            <p:cNvPr id="251" name="Google Shape;251;g3b2e0b46d50_0_120" title="symbol_P.png"/>
            <p:cNvPicPr preferRelativeResize="0"/>
            <p:nvPr/>
          </p:nvPicPr>
          <p:blipFill>
            <a:blip r:embed="rId10">
              <a:alphaModFix/>
            </a:blip>
            <a:stretch>
              <a:fillRect/>
            </a:stretch>
          </p:blipFill>
          <p:spPr>
            <a:xfrm>
              <a:off x="4904124" y="5473396"/>
              <a:ext cx="209006" cy="292608"/>
            </a:xfrm>
            <a:prstGeom prst="rect">
              <a:avLst/>
            </a:prstGeom>
            <a:noFill/>
            <a:ln>
              <a:noFill/>
            </a:ln>
          </p:spPr>
        </p:pic>
      </p:grpSp>
      <p:pic>
        <p:nvPicPr>
          <p:cNvPr id="252" name="Google Shape;252;g3b2e0b46d50_0_120"/>
          <p:cNvPicPr preferRelativeResize="0"/>
          <p:nvPr/>
        </p:nvPicPr>
        <p:blipFill>
          <a:blip r:embed="rId11">
            <a:alphaModFix/>
          </a:blip>
          <a:stretch>
            <a:fillRect/>
          </a:stretch>
        </p:blipFill>
        <p:spPr>
          <a:xfrm>
            <a:off x="897677" y="5924375"/>
            <a:ext cx="232281" cy="2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b2e0b46d50_0_39"/>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Methods – Summary</a:t>
            </a:r>
            <a:endParaRPr/>
          </a:p>
        </p:txBody>
      </p:sp>
      <p:sp>
        <p:nvSpPr>
          <p:cNvPr id="258" name="Google Shape;258;g3b2e0b46d50_0_39"/>
          <p:cNvSpPr txBox="1"/>
          <p:nvPr>
            <p:ph idx="1" type="body"/>
          </p:nvPr>
        </p:nvSpPr>
        <p:spPr>
          <a:xfrm>
            <a:off x="838200" y="1342725"/>
            <a:ext cx="10515600" cy="5916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1800"/>
              <a:t>The controller is augmented with the proposed disturbance compensation.</a:t>
            </a:r>
            <a:endParaRPr sz="1800"/>
          </a:p>
          <a:p>
            <a:pPr indent="-50800" lvl="0" marL="228600" rtl="0" algn="l">
              <a:lnSpc>
                <a:spcPct val="90000"/>
              </a:lnSpc>
              <a:spcBef>
                <a:spcPts val="0"/>
              </a:spcBef>
              <a:spcAft>
                <a:spcPts val="0"/>
              </a:spcAft>
              <a:buClr>
                <a:schemeClr val="dk1"/>
              </a:buClr>
              <a:buSzPts val="2800"/>
              <a:buNone/>
            </a:pPr>
            <a:r>
              <a:t/>
            </a:r>
            <a:endParaRPr sz="1800"/>
          </a:p>
        </p:txBody>
      </p:sp>
      <p:sp>
        <p:nvSpPr>
          <p:cNvPr id="259" name="Google Shape;259;g3b2e0b46d50_0_39"/>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0" name="Google Shape;260;g3b2e0b46d50_0_39" title="ControlFlowDiagram2.png"/>
          <p:cNvPicPr preferRelativeResize="0"/>
          <p:nvPr/>
        </p:nvPicPr>
        <p:blipFill>
          <a:blip r:embed="rId3">
            <a:alphaModFix/>
          </a:blip>
          <a:stretch>
            <a:fillRect/>
          </a:stretch>
        </p:blipFill>
        <p:spPr>
          <a:xfrm>
            <a:off x="933413" y="1838250"/>
            <a:ext cx="10325176" cy="4297680"/>
          </a:xfrm>
          <a:prstGeom prst="rect">
            <a:avLst/>
          </a:prstGeom>
          <a:noFill/>
          <a:ln>
            <a:noFill/>
          </a:ln>
        </p:spPr>
      </p:pic>
      <p:sp>
        <p:nvSpPr>
          <p:cNvPr id="261" name="Google Shape;261;g3b2e0b46d50_0_39"/>
          <p:cNvSpPr/>
          <p:nvPr/>
        </p:nvSpPr>
        <p:spPr>
          <a:xfrm>
            <a:off x="884975" y="5064950"/>
            <a:ext cx="1371900" cy="4080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2" name="Google Shape;262;g3b2e0b46d50_0_39"/>
          <p:cNvSpPr/>
          <p:nvPr/>
        </p:nvSpPr>
        <p:spPr>
          <a:xfrm>
            <a:off x="2434825" y="5064950"/>
            <a:ext cx="1371900" cy="4080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3" name="Google Shape;263;g3b2e0b46d50_0_39"/>
          <p:cNvSpPr/>
          <p:nvPr/>
        </p:nvSpPr>
        <p:spPr>
          <a:xfrm>
            <a:off x="4352725" y="5064950"/>
            <a:ext cx="1371900" cy="4080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4" name="Google Shape;264;g3b2e0b46d50_0_39"/>
          <p:cNvSpPr/>
          <p:nvPr/>
        </p:nvSpPr>
        <p:spPr>
          <a:xfrm>
            <a:off x="3936223" y="5756984"/>
            <a:ext cx="1371900" cy="4080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g3b2e0b46d50_0_39"/>
          <p:cNvSpPr/>
          <p:nvPr/>
        </p:nvSpPr>
        <p:spPr>
          <a:xfrm>
            <a:off x="7171475" y="3980075"/>
            <a:ext cx="1371900" cy="4080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 name="Google Shape;266;g3b2e0b46d50_0_39"/>
          <p:cNvSpPr/>
          <p:nvPr/>
        </p:nvSpPr>
        <p:spPr>
          <a:xfrm>
            <a:off x="7365200" y="4948725"/>
            <a:ext cx="248400" cy="2916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g3b2e0b46d50_0_39"/>
          <p:cNvSpPr/>
          <p:nvPr/>
        </p:nvSpPr>
        <p:spPr>
          <a:xfrm>
            <a:off x="9254175" y="4948725"/>
            <a:ext cx="616200" cy="2916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b2e0b46d50_0_132"/>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Simulation Environment Setup</a:t>
            </a:r>
            <a:endParaRPr/>
          </a:p>
        </p:txBody>
      </p:sp>
      <p:sp>
        <p:nvSpPr>
          <p:cNvPr id="273" name="Google Shape;273;g3b2e0b46d50_0_132"/>
          <p:cNvSpPr txBox="1"/>
          <p:nvPr>
            <p:ph idx="1" type="body"/>
          </p:nvPr>
        </p:nvSpPr>
        <p:spPr>
          <a:xfrm>
            <a:off x="838200" y="1342725"/>
            <a:ext cx="10212300" cy="4095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800"/>
              <a:t>Simulate an aerial manipulation near a tall building subject to strong wind:</a:t>
            </a:r>
            <a:endParaRPr sz="1800"/>
          </a:p>
          <a:p>
            <a:pPr indent="-342900" lvl="0" marL="457200" rtl="0" algn="l">
              <a:lnSpc>
                <a:spcPct val="90000"/>
              </a:lnSpc>
              <a:spcBef>
                <a:spcPts val="0"/>
              </a:spcBef>
              <a:spcAft>
                <a:spcPts val="0"/>
              </a:spcAft>
              <a:buSzPts val="1800"/>
              <a:buChar char="•"/>
            </a:pPr>
            <a:r>
              <a:rPr lang="en-US" sz="1800"/>
              <a:t>Vertical wall </a:t>
            </a:r>
            <a:endParaRPr sz="1800"/>
          </a:p>
          <a:p>
            <a:pPr indent="-342900" lvl="0" marL="457200" rtl="0" algn="l">
              <a:lnSpc>
                <a:spcPct val="90000"/>
              </a:lnSpc>
              <a:spcBef>
                <a:spcPts val="0"/>
              </a:spcBef>
              <a:spcAft>
                <a:spcPts val="0"/>
              </a:spcAft>
              <a:buSzPts val="1800"/>
              <a:buChar char="•"/>
            </a:pPr>
            <a:r>
              <a:rPr lang="en-US" sz="1800"/>
              <a:t>Horizontal and vertical wind </a:t>
            </a:r>
            <a:endParaRPr sz="1800"/>
          </a:p>
          <a:p>
            <a:pPr indent="-342900" lvl="0" marL="457200" rtl="0" algn="l">
              <a:lnSpc>
                <a:spcPct val="90000"/>
              </a:lnSpc>
              <a:spcBef>
                <a:spcPts val="0"/>
              </a:spcBef>
              <a:spcAft>
                <a:spcPts val="0"/>
              </a:spcAft>
              <a:buSzPts val="1800"/>
              <a:buChar char="•"/>
            </a:pPr>
            <a:r>
              <a:rPr lang="en-US" sz="1800"/>
              <a:t>End-effector wall-contact</a:t>
            </a:r>
            <a:endParaRPr sz="1800"/>
          </a:p>
          <a:p>
            <a:pPr indent="-342900" lvl="0" marL="457200" rtl="0" algn="l">
              <a:lnSpc>
                <a:spcPct val="90000"/>
              </a:lnSpc>
              <a:spcBef>
                <a:spcPts val="0"/>
              </a:spcBef>
              <a:spcAft>
                <a:spcPts val="0"/>
              </a:spcAft>
              <a:buSzPts val="1800"/>
              <a:buChar char="•"/>
            </a:pPr>
            <a:r>
              <a:rPr lang="en-US" sz="1800"/>
              <a:t>Sensor misalignment and noise</a:t>
            </a:r>
            <a:endParaRPr sz="1800"/>
          </a:p>
          <a:p>
            <a:pPr indent="-342900" lvl="0" marL="457200" rtl="0" algn="l">
              <a:lnSpc>
                <a:spcPct val="90000"/>
              </a:lnSpc>
              <a:spcBef>
                <a:spcPts val="0"/>
              </a:spcBef>
              <a:spcAft>
                <a:spcPts val="0"/>
              </a:spcAft>
              <a:buSzPts val="1800"/>
              <a:buChar char="•"/>
            </a:pPr>
            <a:r>
              <a:rPr lang="en-US" sz="1800"/>
              <a:t>Finer BEMT discretization in simulation than in learned model</a:t>
            </a:r>
            <a:endParaRPr sz="1800"/>
          </a:p>
          <a:p>
            <a:pPr indent="0" lvl="0" marL="0" rtl="0" algn="l">
              <a:lnSpc>
                <a:spcPct val="90000"/>
              </a:lnSpc>
              <a:spcBef>
                <a:spcPts val="0"/>
              </a:spcBef>
              <a:spcAft>
                <a:spcPts val="0"/>
              </a:spcAft>
              <a:buNone/>
            </a:pPr>
            <a:r>
              <a:t/>
            </a:r>
            <a:endParaRPr sz="1800"/>
          </a:p>
          <a:p>
            <a:pPr indent="0" lvl="0" marL="0" rtl="0" algn="l">
              <a:lnSpc>
                <a:spcPct val="90000"/>
              </a:lnSpc>
              <a:spcBef>
                <a:spcPts val="0"/>
              </a:spcBef>
              <a:spcAft>
                <a:spcPts val="0"/>
              </a:spcAft>
              <a:buClr>
                <a:schemeClr val="dk1"/>
              </a:buClr>
              <a:buSzPts val="2800"/>
              <a:buNone/>
            </a:pPr>
            <a:r>
              <a:rPr lang="en-US" sz="1800"/>
              <a:t>The quadrotor has two tasks:</a:t>
            </a:r>
            <a:endParaRPr sz="1800"/>
          </a:p>
          <a:p>
            <a:pPr indent="-342900" lvl="0" marL="457200" rtl="0" algn="l">
              <a:spcBef>
                <a:spcPts val="0"/>
              </a:spcBef>
              <a:spcAft>
                <a:spcPts val="0"/>
              </a:spcAft>
              <a:buSzPts val="1800"/>
              <a:buChar char="•"/>
            </a:pPr>
            <a:r>
              <a:rPr lang="en-US" sz="1800"/>
              <a:t>Figure-eight near-wall flight </a:t>
            </a:r>
            <a:endParaRPr sz="1800"/>
          </a:p>
          <a:p>
            <a:pPr indent="-342900" lvl="1" marL="914400" rtl="0" algn="l">
              <a:spcBef>
                <a:spcPts val="0"/>
              </a:spcBef>
              <a:spcAft>
                <a:spcPts val="0"/>
              </a:spcAft>
              <a:buSzPts val="1800"/>
              <a:buChar char="•"/>
            </a:pPr>
            <a:r>
              <a:rPr lang="en-US" sz="1800"/>
              <a:t>spatially distributed wind field</a:t>
            </a:r>
            <a:endParaRPr sz="1800"/>
          </a:p>
          <a:p>
            <a:pPr indent="-342900" lvl="0" marL="457200" rtl="0" algn="l">
              <a:spcBef>
                <a:spcPts val="0"/>
              </a:spcBef>
              <a:spcAft>
                <a:spcPts val="0"/>
              </a:spcAft>
              <a:buSzPts val="1800"/>
              <a:buChar char="•"/>
            </a:pPr>
            <a:r>
              <a:rPr lang="en-US" sz="1800"/>
              <a:t>Circular wall-contact flight </a:t>
            </a:r>
            <a:endParaRPr sz="1800"/>
          </a:p>
          <a:p>
            <a:pPr indent="-342900" lvl="1" marL="914400" rtl="0" algn="l">
              <a:spcBef>
                <a:spcPts val="0"/>
              </a:spcBef>
              <a:spcAft>
                <a:spcPts val="0"/>
              </a:spcAft>
              <a:buSzPts val="1800"/>
              <a:buChar char="•"/>
            </a:pPr>
            <a:r>
              <a:rPr lang="en-US" sz="1800"/>
              <a:t>spatially distributed wind field</a:t>
            </a:r>
            <a:endParaRPr sz="1800"/>
          </a:p>
          <a:p>
            <a:pPr indent="-342900" lvl="1" marL="914400" rtl="0" algn="l">
              <a:spcBef>
                <a:spcPts val="0"/>
              </a:spcBef>
              <a:spcAft>
                <a:spcPts val="0"/>
              </a:spcAft>
              <a:buSzPts val="1800"/>
              <a:buChar char="•"/>
            </a:pPr>
            <a:r>
              <a:rPr lang="en-US" sz="1800"/>
              <a:t>unmodeled contact disturbance</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lnSpc>
                <a:spcPct val="90000"/>
              </a:lnSpc>
              <a:spcBef>
                <a:spcPts val="0"/>
              </a:spcBef>
              <a:spcAft>
                <a:spcPts val="0"/>
              </a:spcAft>
              <a:buClr>
                <a:schemeClr val="dk1"/>
              </a:buClr>
              <a:buSzPts val="2800"/>
              <a:buNone/>
            </a:pPr>
            <a:r>
              <a:t/>
            </a:r>
            <a:endParaRPr sz="1800"/>
          </a:p>
        </p:txBody>
      </p:sp>
      <p:sp>
        <p:nvSpPr>
          <p:cNvPr id="274" name="Google Shape;274;g3b2e0b46d50_0_132"/>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5" name="Google Shape;275;g3b2e0b46d50_0_132" title="flow_field_3d.png"/>
          <p:cNvPicPr preferRelativeResize="0"/>
          <p:nvPr/>
        </p:nvPicPr>
        <p:blipFill>
          <a:blip r:embed="rId3">
            <a:alphaModFix/>
          </a:blip>
          <a:stretch>
            <a:fillRect/>
          </a:stretch>
        </p:blipFill>
        <p:spPr>
          <a:xfrm>
            <a:off x="7535297" y="1817575"/>
            <a:ext cx="3657600" cy="4023363"/>
          </a:xfrm>
          <a:prstGeom prst="rect">
            <a:avLst/>
          </a:prstGeom>
          <a:noFill/>
          <a:ln>
            <a:noFill/>
          </a:ln>
        </p:spPr>
      </p:pic>
      <p:pic>
        <p:nvPicPr>
          <p:cNvPr id="276" name="Google Shape;276;g3b2e0b46d50_0_132"/>
          <p:cNvPicPr preferRelativeResize="0"/>
          <p:nvPr/>
        </p:nvPicPr>
        <p:blipFill rotWithShape="1">
          <a:blip r:embed="rId4">
            <a:alphaModFix/>
          </a:blip>
          <a:srcRect b="14795" l="30427" r="26541" t="18045"/>
          <a:stretch/>
        </p:blipFill>
        <p:spPr>
          <a:xfrm>
            <a:off x="1177225" y="4600225"/>
            <a:ext cx="1901225" cy="1538626"/>
          </a:xfrm>
          <a:prstGeom prst="rect">
            <a:avLst/>
          </a:prstGeom>
          <a:noFill/>
          <a:ln>
            <a:noFill/>
          </a:ln>
        </p:spPr>
      </p:pic>
      <p:pic>
        <p:nvPicPr>
          <p:cNvPr id="277" name="Google Shape;277;g3b2e0b46d50_0_132"/>
          <p:cNvPicPr preferRelativeResize="0"/>
          <p:nvPr/>
        </p:nvPicPr>
        <p:blipFill rotWithShape="1">
          <a:blip r:embed="rId5">
            <a:alphaModFix/>
          </a:blip>
          <a:srcRect b="12870" l="30277" r="26295" t="16647"/>
          <a:stretch/>
        </p:blipFill>
        <p:spPr>
          <a:xfrm>
            <a:off x="4030725" y="4567625"/>
            <a:ext cx="1974851" cy="1661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b2e0b46d50_0_150"/>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Result – Offline Physics Learning</a:t>
            </a:r>
            <a:endParaRPr/>
          </a:p>
        </p:txBody>
      </p:sp>
      <p:sp>
        <p:nvSpPr>
          <p:cNvPr id="283" name="Google Shape;283;g3b2e0b46d50_0_150"/>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4" name="Google Shape;284;g3b2e0b46d50_0_150" title="bemt_drag_thrust_combined_compare_sysid.png"/>
          <p:cNvPicPr preferRelativeResize="0"/>
          <p:nvPr/>
        </p:nvPicPr>
        <p:blipFill>
          <a:blip r:embed="rId3">
            <a:alphaModFix/>
          </a:blip>
          <a:stretch>
            <a:fillRect/>
          </a:stretch>
        </p:blipFill>
        <p:spPr>
          <a:xfrm>
            <a:off x="2256213" y="1981435"/>
            <a:ext cx="7315200" cy="3657600"/>
          </a:xfrm>
          <a:prstGeom prst="rect">
            <a:avLst/>
          </a:prstGeom>
          <a:noFill/>
          <a:ln>
            <a:noFill/>
          </a:ln>
        </p:spPr>
      </p:pic>
      <p:sp>
        <p:nvSpPr>
          <p:cNvPr id="285" name="Google Shape;285;g3b2e0b46d50_0_150"/>
          <p:cNvSpPr txBox="1"/>
          <p:nvPr/>
        </p:nvSpPr>
        <p:spPr>
          <a:xfrm>
            <a:off x="838200" y="1297350"/>
            <a:ext cx="10813800" cy="9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Comparison between parameter-learned BEMT model and a baseline (zero-wind approximation):</a:t>
            </a:r>
            <a:endParaRPr sz="1800">
              <a:solidFill>
                <a:schemeClr val="dk1"/>
              </a:solidFill>
              <a:latin typeface="Calibri"/>
              <a:ea typeface="Calibri"/>
              <a:cs typeface="Calibri"/>
              <a:sym typeface="Calibri"/>
            </a:endParaRPr>
          </a:p>
          <a:p>
            <a:pPr indent="-317500" lvl="0" marL="457200" rtl="0" algn="l">
              <a:lnSpc>
                <a:spcPct val="90000"/>
              </a:lnSpc>
              <a:spcBef>
                <a:spcPts val="0"/>
              </a:spcBef>
              <a:spcAft>
                <a:spcPts val="0"/>
              </a:spcAft>
              <a:buClr>
                <a:schemeClr val="dk1"/>
              </a:buClr>
              <a:buSzPts val="1400"/>
              <a:buChar char="•"/>
            </a:pPr>
            <a:r>
              <a:rPr b="1" lang="en-US">
                <a:solidFill>
                  <a:schemeClr val="dk1"/>
                </a:solidFill>
                <a:latin typeface="Calibri"/>
                <a:ea typeface="Calibri"/>
                <a:cs typeface="Calibri"/>
                <a:sym typeface="Calibri"/>
              </a:rPr>
              <a:t>Zero-wind approximation</a:t>
            </a:r>
            <a:r>
              <a:rPr lang="en-US">
                <a:solidFill>
                  <a:schemeClr val="dk1"/>
                </a:solidFill>
                <a:latin typeface="Calibri"/>
                <a:ea typeface="Calibri"/>
                <a:cs typeface="Calibri"/>
                <a:sym typeface="Calibri"/>
              </a:rPr>
              <a:t>: a static thrust map assuming no ambient wind, as commonly adopted in existing flight controllers.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g3b2e0b46d50_0_150"/>
          <p:cNvSpPr txBox="1"/>
          <p:nvPr/>
        </p:nvSpPr>
        <p:spPr>
          <a:xfrm>
            <a:off x="838200" y="5565700"/>
            <a:ext cx="108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P</a:t>
            </a:r>
            <a:r>
              <a:rPr lang="en-US" sz="1800">
                <a:solidFill>
                  <a:schemeClr val="dk1"/>
                </a:solidFill>
                <a:latin typeface="Calibri"/>
                <a:ea typeface="Calibri"/>
                <a:cs typeface="Calibri"/>
                <a:sym typeface="Calibri"/>
              </a:rPr>
              <a:t>arameter-learned BEMT has better drag and thrust prediction.</a:t>
            </a:r>
            <a:endParaRPr sz="1800">
              <a:solidFill>
                <a:schemeClr val="dk1"/>
              </a:solidFill>
              <a:latin typeface="Calibri"/>
              <a:ea typeface="Calibri"/>
              <a:cs typeface="Calibri"/>
              <a:sym typeface="Calibri"/>
            </a:endParaRPr>
          </a:p>
        </p:txBody>
      </p:sp>
      <p:sp>
        <p:nvSpPr>
          <p:cNvPr id="287" name="Google Shape;287;g3b2e0b46d50_0_150"/>
          <p:cNvSpPr txBox="1"/>
          <p:nvPr/>
        </p:nvSpPr>
        <p:spPr>
          <a:xfrm>
            <a:off x="117225" y="3452400"/>
            <a:ext cx="213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BEMT-based prediction captures drag</a:t>
            </a:r>
            <a:endParaRPr/>
          </a:p>
        </p:txBody>
      </p:sp>
      <p:cxnSp>
        <p:nvCxnSpPr>
          <p:cNvPr id="288" name="Google Shape;288;g3b2e0b46d50_0_150"/>
          <p:cNvCxnSpPr/>
          <p:nvPr/>
        </p:nvCxnSpPr>
        <p:spPr>
          <a:xfrm rot="10800000">
            <a:off x="1667175" y="3978925"/>
            <a:ext cx="1783800" cy="500400"/>
          </a:xfrm>
          <a:prstGeom prst="straightConnector1">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aafb972e81_0_126"/>
          <p:cNvSpPr txBox="1"/>
          <p:nvPr/>
        </p:nvSpPr>
        <p:spPr>
          <a:xfrm>
            <a:off x="838200" y="1297350"/>
            <a:ext cx="8733900" cy="112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Comparison between learning residual from the proposed </a:t>
            </a:r>
            <a:r>
              <a:rPr lang="en-US" sz="1800">
                <a:solidFill>
                  <a:schemeClr val="dk1"/>
                </a:solidFill>
                <a:latin typeface="Calibri"/>
                <a:ea typeface="Calibri"/>
                <a:cs typeface="Calibri"/>
                <a:sym typeface="Calibri"/>
              </a:rPr>
              <a:t>physics</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model</a:t>
            </a:r>
            <a:r>
              <a:rPr lang="en-US" sz="1800">
                <a:solidFill>
                  <a:schemeClr val="dk1"/>
                </a:solidFill>
                <a:latin typeface="Calibri"/>
                <a:ea typeface="Calibri"/>
                <a:cs typeface="Calibri"/>
                <a:sym typeface="Calibri"/>
              </a:rPr>
              <a:t> and a baseline:</a:t>
            </a:r>
            <a:endParaRPr sz="1800">
              <a:solidFill>
                <a:schemeClr val="dk1"/>
              </a:solidFill>
              <a:latin typeface="Calibri"/>
              <a:ea typeface="Calibri"/>
              <a:cs typeface="Calibri"/>
              <a:sym typeface="Calibri"/>
            </a:endParaRPr>
          </a:p>
          <a:p>
            <a:pPr indent="-317500" lvl="0" marL="457200" rtl="0" algn="l">
              <a:lnSpc>
                <a:spcPct val="90000"/>
              </a:lnSpc>
              <a:spcBef>
                <a:spcPts val="0"/>
              </a:spcBef>
              <a:spcAft>
                <a:spcPts val="0"/>
              </a:spcAft>
              <a:buClr>
                <a:schemeClr val="dk1"/>
              </a:buClr>
              <a:buSzPts val="1400"/>
              <a:buChar char="•"/>
            </a:pPr>
            <a:r>
              <a:rPr b="1" lang="en-US">
                <a:solidFill>
                  <a:schemeClr val="dk1"/>
                </a:solidFill>
                <a:latin typeface="Calibri"/>
                <a:ea typeface="Calibri"/>
                <a:cs typeface="Calibri"/>
                <a:sym typeface="Calibri"/>
              </a:rPr>
              <a:t>BEMT-residual</a:t>
            </a:r>
            <a:r>
              <a:rPr lang="en-US">
                <a:solidFill>
                  <a:schemeClr val="dk1"/>
                </a:solidFill>
                <a:latin typeface="Calibri"/>
                <a:ea typeface="Calibri"/>
                <a:cs typeface="Calibri"/>
                <a:sym typeface="Calibri"/>
              </a:rPr>
              <a:t>: learns residuals relative to a physics-based BEMT model</a:t>
            </a:r>
            <a:endParaRPr>
              <a:solidFill>
                <a:schemeClr val="dk1"/>
              </a:solidFill>
              <a:latin typeface="Calibri"/>
              <a:ea typeface="Calibri"/>
              <a:cs typeface="Calibri"/>
              <a:sym typeface="Calibri"/>
            </a:endParaRPr>
          </a:p>
          <a:p>
            <a:pPr indent="-317500" lvl="0" marL="457200" rtl="0" algn="l">
              <a:lnSpc>
                <a:spcPct val="90000"/>
              </a:lnSpc>
              <a:spcBef>
                <a:spcPts val="0"/>
              </a:spcBef>
              <a:spcAft>
                <a:spcPts val="0"/>
              </a:spcAft>
              <a:buClr>
                <a:schemeClr val="dk1"/>
              </a:buClr>
              <a:buSzPts val="1400"/>
              <a:buChar char="•"/>
            </a:pPr>
            <a:r>
              <a:rPr b="1" lang="en-US">
                <a:solidFill>
                  <a:schemeClr val="dk1"/>
                </a:solidFill>
                <a:latin typeface="Calibri"/>
                <a:ea typeface="Calibri"/>
                <a:cs typeface="Calibri"/>
                <a:sym typeface="Calibri"/>
              </a:rPr>
              <a:t>Zero-wind residual</a:t>
            </a:r>
            <a:r>
              <a:rPr lang="en-US">
                <a:solidFill>
                  <a:schemeClr val="dk1"/>
                </a:solidFill>
                <a:latin typeface="Calibri"/>
                <a:ea typeface="Calibri"/>
                <a:cs typeface="Calibri"/>
                <a:sym typeface="Calibri"/>
              </a:rPr>
              <a:t>: learns residuals relative to a static thrust map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g3aafb972e81_0_126"/>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Result – Offline Residual Training</a:t>
            </a:r>
            <a:endParaRPr/>
          </a:p>
        </p:txBody>
      </p:sp>
      <p:sp>
        <p:nvSpPr>
          <p:cNvPr id="295" name="Google Shape;295;g3aafb972e81_0_126"/>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6" name="Google Shape;296;g3aafb972e81_0_126" title="loss_comparison_bemt_vs_zerowind.png"/>
          <p:cNvPicPr preferRelativeResize="0"/>
          <p:nvPr/>
        </p:nvPicPr>
        <p:blipFill>
          <a:blip r:embed="rId3">
            <a:alphaModFix/>
          </a:blip>
          <a:stretch>
            <a:fillRect/>
          </a:stretch>
        </p:blipFill>
        <p:spPr>
          <a:xfrm>
            <a:off x="838200" y="2237138"/>
            <a:ext cx="7990502" cy="3995236"/>
          </a:xfrm>
          <a:prstGeom prst="rect">
            <a:avLst/>
          </a:prstGeom>
          <a:noFill/>
          <a:ln>
            <a:noFill/>
          </a:ln>
        </p:spPr>
      </p:pic>
      <p:sp>
        <p:nvSpPr>
          <p:cNvPr id="297" name="Google Shape;297;g3aafb972e81_0_126"/>
          <p:cNvSpPr txBox="1"/>
          <p:nvPr>
            <p:ph idx="1" type="body"/>
          </p:nvPr>
        </p:nvSpPr>
        <p:spPr>
          <a:xfrm>
            <a:off x="8828700" y="3885475"/>
            <a:ext cx="3040800" cy="103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1800"/>
              <a:t>BEMT-residual model:</a:t>
            </a:r>
            <a:endParaRPr sz="1800"/>
          </a:p>
          <a:p>
            <a:pPr indent="-342900" lvl="0" marL="457200" rtl="0" algn="l">
              <a:lnSpc>
                <a:spcPct val="90000"/>
              </a:lnSpc>
              <a:spcBef>
                <a:spcPts val="0"/>
              </a:spcBef>
              <a:spcAft>
                <a:spcPts val="0"/>
              </a:spcAft>
              <a:buSzPts val="1800"/>
              <a:buChar char="•"/>
            </a:pPr>
            <a:r>
              <a:rPr lang="en-US" sz="1800"/>
              <a:t>Better convergence</a:t>
            </a:r>
            <a:endParaRPr sz="1800"/>
          </a:p>
          <a:p>
            <a:pPr indent="-342900" lvl="0" marL="457200" rtl="0" algn="l">
              <a:lnSpc>
                <a:spcPct val="90000"/>
              </a:lnSpc>
              <a:spcBef>
                <a:spcPts val="0"/>
              </a:spcBef>
              <a:spcAft>
                <a:spcPts val="0"/>
              </a:spcAft>
              <a:buSzPts val="1800"/>
              <a:buChar char="•"/>
            </a:pPr>
            <a:r>
              <a:rPr lang="en-US" sz="1800"/>
              <a:t>Better generalizability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aafb972e81_0_120"/>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Result – </a:t>
            </a:r>
            <a:r>
              <a:rPr lang="en-US"/>
              <a:t>Figure-eight Task</a:t>
            </a:r>
            <a:endParaRPr/>
          </a:p>
        </p:txBody>
      </p:sp>
      <p:sp>
        <p:nvSpPr>
          <p:cNvPr id="303" name="Google Shape;303;g3aafb972e81_0_120"/>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4" name="Google Shape;304;g3aafb972e81_0_120" title="tracking_1.png"/>
          <p:cNvPicPr preferRelativeResize="0"/>
          <p:nvPr/>
        </p:nvPicPr>
        <p:blipFill>
          <a:blip r:embed="rId3">
            <a:alphaModFix/>
          </a:blip>
          <a:stretch>
            <a:fillRect/>
          </a:stretch>
        </p:blipFill>
        <p:spPr>
          <a:xfrm>
            <a:off x="838201" y="1198676"/>
            <a:ext cx="6820797" cy="4572001"/>
          </a:xfrm>
          <a:prstGeom prst="rect">
            <a:avLst/>
          </a:prstGeom>
          <a:noFill/>
          <a:ln>
            <a:noFill/>
          </a:ln>
        </p:spPr>
      </p:pic>
      <p:sp>
        <p:nvSpPr>
          <p:cNvPr id="305" name="Google Shape;305;g3aafb972e81_0_120"/>
          <p:cNvSpPr txBox="1"/>
          <p:nvPr>
            <p:ph idx="1" type="body"/>
          </p:nvPr>
        </p:nvSpPr>
        <p:spPr>
          <a:xfrm>
            <a:off x="8056550" y="4398200"/>
            <a:ext cx="3356100" cy="10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800"/>
              <a:t>Proposed method:</a:t>
            </a:r>
            <a:r>
              <a:rPr lang="en-US" sz="1800"/>
              <a:t> </a:t>
            </a:r>
            <a:endParaRPr sz="1800"/>
          </a:p>
          <a:p>
            <a:pPr indent="-342900" lvl="0" marL="457200" rtl="0" algn="l">
              <a:lnSpc>
                <a:spcPct val="90000"/>
              </a:lnSpc>
              <a:spcBef>
                <a:spcPts val="0"/>
              </a:spcBef>
              <a:spcAft>
                <a:spcPts val="0"/>
              </a:spcAft>
              <a:buSzPts val="1800"/>
              <a:buChar char="•"/>
            </a:pPr>
            <a:r>
              <a:rPr lang="en-US" sz="1800"/>
              <a:t>More robust to disturbance</a:t>
            </a:r>
            <a:endParaRPr sz="1800"/>
          </a:p>
          <a:p>
            <a:pPr indent="-342900" lvl="0" marL="457200" rtl="0" algn="l">
              <a:lnSpc>
                <a:spcPct val="90000"/>
              </a:lnSpc>
              <a:spcBef>
                <a:spcPts val="0"/>
              </a:spcBef>
              <a:spcAft>
                <a:spcPts val="0"/>
              </a:spcAft>
              <a:buSzPts val="1800"/>
              <a:buChar char="•"/>
            </a:pPr>
            <a:r>
              <a:rPr lang="en-US" sz="1800"/>
              <a:t>Smaller tracking error</a:t>
            </a:r>
            <a:endParaRPr sz="1800"/>
          </a:p>
          <a:p>
            <a:pPr indent="0" lvl="0" marL="0" rtl="0" algn="l">
              <a:lnSpc>
                <a:spcPct val="90000"/>
              </a:lnSpc>
              <a:spcBef>
                <a:spcPts val="0"/>
              </a:spcBef>
              <a:spcAft>
                <a:spcPts val="0"/>
              </a:spcAft>
              <a:buNone/>
            </a:pPr>
            <a:r>
              <a:t/>
            </a:r>
            <a:endParaRPr sz="1800"/>
          </a:p>
        </p:txBody>
      </p:sp>
      <p:sp>
        <p:nvSpPr>
          <p:cNvPr id="306" name="Google Shape;306;g3aafb972e81_0_120"/>
          <p:cNvSpPr txBox="1"/>
          <p:nvPr/>
        </p:nvSpPr>
        <p:spPr>
          <a:xfrm>
            <a:off x="212850" y="5809475"/>
            <a:ext cx="117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DAIML is a state-of-the-art disturbance compensation method without physics model infused.</a:t>
            </a:r>
            <a:endParaRPr sz="900"/>
          </a:p>
          <a:p>
            <a:pPr indent="0" lvl="0" marL="0" rtl="0" algn="l">
              <a:spcBef>
                <a:spcPts val="0"/>
              </a:spcBef>
              <a:spcAft>
                <a:spcPts val="0"/>
              </a:spcAft>
              <a:buNone/>
            </a:pPr>
            <a:r>
              <a:rPr lang="en-US" sz="900"/>
              <a:t>(</a:t>
            </a:r>
            <a:r>
              <a:rPr lang="en-US" sz="900"/>
              <a:t>O’Connell, M., Shi, G., Shi, X., Azizzadenesheli, K., Anandkumar, A., Yue, Y., and Chung, S.-J., “Neural-fly enables rapid learning for agile flight in strong winds,” Science Robotics, Vol. 7, No. 66, 2022, p. eabm6597.)</a:t>
            </a:r>
            <a:endParaRPr sz="900"/>
          </a:p>
        </p:txBody>
      </p:sp>
      <p:sp>
        <p:nvSpPr>
          <p:cNvPr id="307" name="Google Shape;307;g3aafb972e81_0_120"/>
          <p:cNvSpPr/>
          <p:nvPr/>
        </p:nvSpPr>
        <p:spPr>
          <a:xfrm>
            <a:off x="5621600" y="4315550"/>
            <a:ext cx="2108100" cy="12015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08" name="Google Shape;308;g3aafb972e81_0_120"/>
          <p:cNvPicPr preferRelativeResize="0"/>
          <p:nvPr/>
        </p:nvPicPr>
        <p:blipFill rotWithShape="1">
          <a:blip r:embed="rId4">
            <a:alphaModFix/>
          </a:blip>
          <a:srcRect b="14795" l="30427" r="26541" t="18045"/>
          <a:stretch/>
        </p:blipFill>
        <p:spPr>
          <a:xfrm>
            <a:off x="8363000" y="1386675"/>
            <a:ext cx="2743199" cy="22200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b2e0b46d50_0_156"/>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Result – Wall-contact Task</a:t>
            </a:r>
            <a:endParaRPr/>
          </a:p>
        </p:txBody>
      </p:sp>
      <p:sp>
        <p:nvSpPr>
          <p:cNvPr id="314" name="Google Shape;314;g3b2e0b46d50_0_156"/>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5" name="Google Shape;315;g3b2e0b46d50_0_156" title="tracking_2.png"/>
          <p:cNvPicPr preferRelativeResize="0"/>
          <p:nvPr/>
        </p:nvPicPr>
        <p:blipFill>
          <a:blip r:embed="rId3">
            <a:alphaModFix/>
          </a:blip>
          <a:stretch>
            <a:fillRect/>
          </a:stretch>
        </p:blipFill>
        <p:spPr>
          <a:xfrm>
            <a:off x="838188" y="1159876"/>
            <a:ext cx="7091876" cy="5076523"/>
          </a:xfrm>
          <a:prstGeom prst="rect">
            <a:avLst/>
          </a:prstGeom>
          <a:noFill/>
          <a:ln>
            <a:noFill/>
          </a:ln>
        </p:spPr>
      </p:pic>
      <p:sp>
        <p:nvSpPr>
          <p:cNvPr id="316" name="Google Shape;316;g3b2e0b46d50_0_156"/>
          <p:cNvSpPr txBox="1"/>
          <p:nvPr>
            <p:ph idx="1" type="body"/>
          </p:nvPr>
        </p:nvSpPr>
        <p:spPr>
          <a:xfrm>
            <a:off x="8235775" y="4813325"/>
            <a:ext cx="3748800" cy="10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800"/>
              <a:t>Proposed method: </a:t>
            </a:r>
            <a:endParaRPr sz="1800"/>
          </a:p>
          <a:p>
            <a:pPr indent="-342900" lvl="0" marL="457200" rtl="0" algn="l">
              <a:lnSpc>
                <a:spcPct val="90000"/>
              </a:lnSpc>
              <a:spcBef>
                <a:spcPts val="0"/>
              </a:spcBef>
              <a:spcAft>
                <a:spcPts val="0"/>
              </a:spcAft>
              <a:buSzPts val="1800"/>
              <a:buChar char="•"/>
            </a:pPr>
            <a:r>
              <a:rPr lang="en-US" sz="1800"/>
              <a:t>More robust to disturbance</a:t>
            </a:r>
            <a:endParaRPr sz="1800"/>
          </a:p>
          <a:p>
            <a:pPr indent="-342900" lvl="0" marL="457200" rtl="0" algn="l">
              <a:lnSpc>
                <a:spcPct val="90000"/>
              </a:lnSpc>
              <a:spcBef>
                <a:spcPts val="0"/>
              </a:spcBef>
              <a:spcAft>
                <a:spcPts val="0"/>
              </a:spcAft>
              <a:buSzPts val="1800"/>
              <a:buChar char="•"/>
            </a:pPr>
            <a:r>
              <a:rPr lang="en-US" sz="1800"/>
              <a:t>Better wall-contact </a:t>
            </a:r>
            <a:r>
              <a:rPr lang="en-US" sz="1800"/>
              <a:t>consistency </a:t>
            </a:r>
            <a:endParaRPr sz="1800"/>
          </a:p>
          <a:p>
            <a:pPr indent="0" lvl="0" marL="0" rtl="0" algn="l">
              <a:lnSpc>
                <a:spcPct val="90000"/>
              </a:lnSpc>
              <a:spcBef>
                <a:spcPts val="0"/>
              </a:spcBef>
              <a:spcAft>
                <a:spcPts val="0"/>
              </a:spcAft>
              <a:buNone/>
            </a:pPr>
            <a:r>
              <a:t/>
            </a:r>
            <a:endParaRPr sz="1800"/>
          </a:p>
        </p:txBody>
      </p:sp>
      <p:sp>
        <p:nvSpPr>
          <p:cNvPr id="317" name="Google Shape;317;g3b2e0b46d50_0_156"/>
          <p:cNvSpPr/>
          <p:nvPr/>
        </p:nvSpPr>
        <p:spPr>
          <a:xfrm>
            <a:off x="5363650" y="4609700"/>
            <a:ext cx="2743200" cy="13995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8" name="Google Shape;318;g3b2e0b46d50_0_156"/>
          <p:cNvPicPr preferRelativeResize="0"/>
          <p:nvPr/>
        </p:nvPicPr>
        <p:blipFill rotWithShape="1">
          <a:blip r:embed="rId4">
            <a:alphaModFix/>
          </a:blip>
          <a:srcRect b="12870" l="30277" r="26295" t="16647"/>
          <a:stretch/>
        </p:blipFill>
        <p:spPr>
          <a:xfrm>
            <a:off x="8444375" y="1363825"/>
            <a:ext cx="2647875" cy="22219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b2e0b46d50_0_162"/>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Conclusion</a:t>
            </a:r>
            <a:endParaRPr/>
          </a:p>
        </p:txBody>
      </p:sp>
      <p:sp>
        <p:nvSpPr>
          <p:cNvPr id="324" name="Google Shape;324;g3b2e0b46d50_0_162"/>
          <p:cNvSpPr txBox="1"/>
          <p:nvPr>
            <p:ph idx="1" type="body"/>
          </p:nvPr>
        </p:nvSpPr>
        <p:spPr>
          <a:xfrm>
            <a:off x="838200" y="1342724"/>
            <a:ext cx="10515600" cy="4095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sz="1800"/>
              <a:t>We proposed a physics-infused disturbance-rejection framework.</a:t>
            </a:r>
            <a:endParaRPr sz="1800"/>
          </a:p>
          <a:p>
            <a:pPr indent="-342900" lvl="0" marL="457200" rtl="0" algn="l">
              <a:lnSpc>
                <a:spcPct val="90000"/>
              </a:lnSpc>
              <a:spcBef>
                <a:spcPts val="0"/>
              </a:spcBef>
              <a:spcAft>
                <a:spcPts val="0"/>
              </a:spcAft>
              <a:buSzPts val="1800"/>
              <a:buChar char="•"/>
            </a:pPr>
            <a:r>
              <a:rPr lang="en-US" sz="1800"/>
              <a:t>The framework integrates three components:</a:t>
            </a:r>
            <a:endParaRPr sz="1800"/>
          </a:p>
          <a:p>
            <a:pPr indent="-342900" lvl="1" marL="914400" rtl="0" algn="l">
              <a:lnSpc>
                <a:spcPct val="90000"/>
              </a:lnSpc>
              <a:spcBef>
                <a:spcPts val="0"/>
              </a:spcBef>
              <a:spcAft>
                <a:spcPts val="0"/>
              </a:spcAft>
              <a:buSzPts val="1800"/>
              <a:buChar char="•"/>
            </a:pPr>
            <a:r>
              <a:rPr lang="en-US" sz="1800"/>
              <a:t>a physics based aerodynamic model with parameters learned</a:t>
            </a:r>
            <a:endParaRPr sz="1800"/>
          </a:p>
          <a:p>
            <a:pPr indent="-342900" lvl="1" marL="914400" rtl="0" algn="l">
              <a:lnSpc>
                <a:spcPct val="90000"/>
              </a:lnSpc>
              <a:spcBef>
                <a:spcPts val="0"/>
              </a:spcBef>
              <a:spcAft>
                <a:spcPts val="0"/>
              </a:spcAft>
              <a:buSzPts val="1800"/>
              <a:buChar char="•"/>
            </a:pPr>
            <a:r>
              <a:rPr lang="en-US" sz="1800"/>
              <a:t>a neural-network based residual force model </a:t>
            </a:r>
            <a:endParaRPr sz="1800"/>
          </a:p>
          <a:p>
            <a:pPr indent="-342900" lvl="1" marL="914400" rtl="0" algn="l">
              <a:lnSpc>
                <a:spcPct val="90000"/>
              </a:lnSpc>
              <a:spcBef>
                <a:spcPts val="0"/>
              </a:spcBef>
              <a:spcAft>
                <a:spcPts val="0"/>
              </a:spcAft>
              <a:buSzPts val="1800"/>
              <a:buChar char="•"/>
            </a:pPr>
            <a:r>
              <a:rPr lang="en-US" sz="1800"/>
              <a:t>an online adaptive disturbance observer </a:t>
            </a:r>
            <a:endParaRPr sz="1800"/>
          </a:p>
          <a:p>
            <a:pPr indent="-342900" lvl="0" marL="457200" rtl="0" algn="l">
              <a:lnSpc>
                <a:spcPct val="90000"/>
              </a:lnSpc>
              <a:spcBef>
                <a:spcPts val="0"/>
              </a:spcBef>
              <a:spcAft>
                <a:spcPts val="0"/>
              </a:spcAft>
              <a:buSzPts val="1800"/>
              <a:buChar char="•"/>
            </a:pPr>
            <a:r>
              <a:rPr lang="en-US" sz="1800"/>
              <a:t>By simulation, we showed that the proposed controller achieves </a:t>
            </a:r>
            <a:r>
              <a:rPr lang="en-US" sz="1800"/>
              <a:t>improved robustness, </a:t>
            </a:r>
            <a:r>
              <a:rPr lang="en-US" sz="1800"/>
              <a:t>smaller tracking errors, and more consistent wall contact</a:t>
            </a:r>
            <a:endParaRPr sz="1800"/>
          </a:p>
          <a:p>
            <a:pPr indent="-342900" lvl="0" marL="457200" rtl="0" algn="l">
              <a:lnSpc>
                <a:spcPct val="90000"/>
              </a:lnSpc>
              <a:spcBef>
                <a:spcPts val="0"/>
              </a:spcBef>
              <a:spcAft>
                <a:spcPts val="0"/>
              </a:spcAft>
              <a:buSzPts val="1800"/>
              <a:buChar char="•"/>
            </a:pPr>
            <a:r>
              <a:rPr lang="en-US" sz="1800"/>
              <a:t>The proposed framework represents a step toward reliable aerial manipulation in realistic environments.</a:t>
            </a:r>
            <a:endParaRPr sz="1800"/>
          </a:p>
        </p:txBody>
      </p:sp>
      <p:sp>
        <p:nvSpPr>
          <p:cNvPr id="325" name="Google Shape;325;g3b2e0b46d50_0_162"/>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b61fd3e38d_0_0"/>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t/>
            </a:r>
            <a:endParaRPr/>
          </a:p>
        </p:txBody>
      </p:sp>
      <p:sp>
        <p:nvSpPr>
          <p:cNvPr id="331" name="Google Shape;331;g3b61fd3e38d_0_0"/>
          <p:cNvSpPr txBox="1"/>
          <p:nvPr>
            <p:ph idx="1" type="body"/>
          </p:nvPr>
        </p:nvSpPr>
        <p:spPr>
          <a:xfrm>
            <a:off x="838200" y="1342724"/>
            <a:ext cx="10515600" cy="4095600"/>
          </a:xfrm>
          <a:prstGeom prst="rect">
            <a:avLst/>
          </a:prstGeom>
          <a:noFill/>
          <a:ln>
            <a:noFill/>
          </a:ln>
        </p:spPr>
        <p:txBody>
          <a:bodyPr anchorCtr="0" anchor="ctr" bIns="45700" lIns="91425" spcFirstLastPara="1" rIns="91425" wrap="square" tIns="45700">
            <a:normAutofit/>
          </a:bodyPr>
          <a:lstStyle/>
          <a:p>
            <a:pPr indent="-50800" lvl="0" marL="228600" rtl="0" algn="ctr">
              <a:lnSpc>
                <a:spcPct val="90000"/>
              </a:lnSpc>
              <a:spcBef>
                <a:spcPts val="0"/>
              </a:spcBef>
              <a:spcAft>
                <a:spcPts val="0"/>
              </a:spcAft>
              <a:buClr>
                <a:schemeClr val="dk1"/>
              </a:buClr>
              <a:buSzPts val="2800"/>
              <a:buNone/>
            </a:pPr>
            <a:r>
              <a:rPr lang="en-US"/>
              <a:t>Thank you!</a:t>
            </a:r>
            <a:endParaRPr/>
          </a:p>
        </p:txBody>
      </p:sp>
      <p:sp>
        <p:nvSpPr>
          <p:cNvPr id="332" name="Google Shape;332;g3b61fd3e38d_0_0"/>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838200" y="273685"/>
            <a:ext cx="10515600" cy="8861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Aerial Manipulation</a:t>
            </a:r>
            <a:endParaRPr/>
          </a:p>
        </p:txBody>
      </p:sp>
      <p:sp>
        <p:nvSpPr>
          <p:cNvPr id="75" name="Google Shape;75;p3"/>
          <p:cNvSpPr txBox="1"/>
          <p:nvPr>
            <p:ph idx="1" type="body"/>
          </p:nvPr>
        </p:nvSpPr>
        <p:spPr>
          <a:xfrm>
            <a:off x="838200" y="1329650"/>
            <a:ext cx="10842600" cy="96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1800"/>
              <a:t>Aerial manipulation provides a new solution to manipulation tasks at high altitudes and in otherwise inaccessible or hazardous environments.</a:t>
            </a:r>
            <a:endParaRPr sz="1800"/>
          </a:p>
        </p:txBody>
      </p:sp>
      <p:sp>
        <p:nvSpPr>
          <p:cNvPr id="76" name="Google Shape;76;p3"/>
          <p:cNvSpPr txBox="1"/>
          <p:nvPr>
            <p:ph idx="12" type="sldNum"/>
          </p:nvPr>
        </p:nvSpPr>
        <p:spPr>
          <a:xfrm>
            <a:off x="9241380" y="636730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 name="Google Shape;77;p3"/>
          <p:cNvPicPr preferRelativeResize="0"/>
          <p:nvPr/>
        </p:nvPicPr>
        <p:blipFill>
          <a:blip r:embed="rId3">
            <a:alphaModFix/>
          </a:blip>
          <a:stretch>
            <a:fillRect/>
          </a:stretch>
        </p:blipFill>
        <p:spPr>
          <a:xfrm>
            <a:off x="301588" y="3330530"/>
            <a:ext cx="2743201" cy="1440180"/>
          </a:xfrm>
          <a:prstGeom prst="rect">
            <a:avLst/>
          </a:prstGeom>
          <a:noFill/>
          <a:ln>
            <a:noFill/>
          </a:ln>
        </p:spPr>
      </p:pic>
      <p:pic>
        <p:nvPicPr>
          <p:cNvPr id="78" name="Google Shape;78;p3"/>
          <p:cNvPicPr preferRelativeResize="0"/>
          <p:nvPr/>
        </p:nvPicPr>
        <p:blipFill>
          <a:blip r:embed="rId4">
            <a:alphaModFix/>
          </a:blip>
          <a:stretch>
            <a:fillRect/>
          </a:stretch>
        </p:blipFill>
        <p:spPr>
          <a:xfrm>
            <a:off x="9016263" y="2913775"/>
            <a:ext cx="2743199" cy="1856935"/>
          </a:xfrm>
          <a:prstGeom prst="rect">
            <a:avLst/>
          </a:prstGeom>
          <a:noFill/>
          <a:ln>
            <a:noFill/>
          </a:ln>
        </p:spPr>
      </p:pic>
      <p:sp>
        <p:nvSpPr>
          <p:cNvPr id="79" name="Google Shape;79;p3"/>
          <p:cNvSpPr txBox="1"/>
          <p:nvPr/>
        </p:nvSpPr>
        <p:spPr>
          <a:xfrm>
            <a:off x="173200" y="50235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He et al., IROS 2023</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sp>
        <p:nvSpPr>
          <p:cNvPr id="80" name="Google Shape;80;p3"/>
          <p:cNvSpPr txBox="1"/>
          <p:nvPr/>
        </p:nvSpPr>
        <p:spPr>
          <a:xfrm>
            <a:off x="3078075" y="50235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Peng et al., </a:t>
            </a:r>
            <a:endParaRPr sz="1100">
              <a:solidFill>
                <a:schemeClr val="dk1"/>
              </a:solidFill>
            </a:endParaRPr>
          </a:p>
          <a:p>
            <a:pPr indent="0" lvl="0" marL="0" rtl="0" algn="ctr">
              <a:spcBef>
                <a:spcPts val="0"/>
              </a:spcBef>
              <a:spcAft>
                <a:spcPts val="0"/>
              </a:spcAft>
              <a:buNone/>
            </a:pPr>
            <a:r>
              <a:rPr lang="en-US" sz="1100">
                <a:solidFill>
                  <a:schemeClr val="dk1"/>
                </a:solidFill>
              </a:rPr>
              <a:t>Nature Communications, 2025</a:t>
            </a:r>
            <a:endParaRPr/>
          </a:p>
        </p:txBody>
      </p:sp>
      <p:sp>
        <p:nvSpPr>
          <p:cNvPr id="81" name="Google Shape;81;p3"/>
          <p:cNvSpPr txBox="1"/>
          <p:nvPr/>
        </p:nvSpPr>
        <p:spPr>
          <a:xfrm>
            <a:off x="5982975" y="5023575"/>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Lloyd et al., </a:t>
            </a:r>
            <a:endParaRPr sz="1100">
              <a:solidFill>
                <a:schemeClr val="dk1"/>
              </a:solidFill>
            </a:endParaRPr>
          </a:p>
          <a:p>
            <a:pPr indent="0" lvl="0" marL="0" rtl="0" algn="ctr">
              <a:spcBef>
                <a:spcPts val="0"/>
              </a:spcBef>
              <a:spcAft>
                <a:spcPts val="0"/>
              </a:spcAft>
              <a:buNone/>
            </a:pPr>
            <a:r>
              <a:rPr lang="en-US" sz="1100">
                <a:solidFill>
                  <a:schemeClr val="dk1"/>
                </a:solidFill>
              </a:rPr>
              <a:t>IEEE/ASME Transactions on Mechatronics, 2025</a:t>
            </a:r>
            <a:endParaRPr/>
          </a:p>
        </p:txBody>
      </p:sp>
      <p:sp>
        <p:nvSpPr>
          <p:cNvPr id="82" name="Google Shape;82;p3"/>
          <p:cNvSpPr txBox="1"/>
          <p:nvPr/>
        </p:nvSpPr>
        <p:spPr>
          <a:xfrm>
            <a:off x="8887863" y="502357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Li et al., Drones, 2024</a:t>
            </a:r>
            <a:endParaRPr/>
          </a:p>
        </p:txBody>
      </p:sp>
      <p:pic>
        <p:nvPicPr>
          <p:cNvPr id="83" name="Google Shape;83;p3"/>
          <p:cNvPicPr preferRelativeResize="0"/>
          <p:nvPr/>
        </p:nvPicPr>
        <p:blipFill>
          <a:blip r:embed="rId5">
            <a:alphaModFix/>
          </a:blip>
          <a:stretch>
            <a:fillRect/>
          </a:stretch>
        </p:blipFill>
        <p:spPr>
          <a:xfrm>
            <a:off x="6111372" y="3039975"/>
            <a:ext cx="2743199" cy="1730726"/>
          </a:xfrm>
          <a:prstGeom prst="rect">
            <a:avLst/>
          </a:prstGeom>
          <a:noFill/>
          <a:ln>
            <a:noFill/>
          </a:ln>
        </p:spPr>
      </p:pic>
      <p:pic>
        <p:nvPicPr>
          <p:cNvPr id="84" name="Google Shape;84;p3"/>
          <p:cNvPicPr preferRelativeResize="0"/>
          <p:nvPr/>
        </p:nvPicPr>
        <p:blipFill>
          <a:blip r:embed="rId6">
            <a:alphaModFix/>
          </a:blip>
          <a:stretch>
            <a:fillRect/>
          </a:stretch>
        </p:blipFill>
        <p:spPr>
          <a:xfrm>
            <a:off x="3206481" y="2576150"/>
            <a:ext cx="2743198" cy="21945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3aafb972e81_0_0"/>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Existing Applications</a:t>
            </a:r>
            <a:endParaRPr/>
          </a:p>
        </p:txBody>
      </p:sp>
      <p:sp>
        <p:nvSpPr>
          <p:cNvPr id="90" name="Google Shape;90;g3aafb972e81_0_0"/>
          <p:cNvSpPr txBox="1"/>
          <p:nvPr>
            <p:ph idx="1" type="body"/>
          </p:nvPr>
        </p:nvSpPr>
        <p:spPr>
          <a:xfrm>
            <a:off x="838200" y="1342725"/>
            <a:ext cx="10515600" cy="67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1800"/>
              <a:t>Most existing approaches are developed and validated in controlled indoor environments. </a:t>
            </a:r>
            <a:endParaRPr sz="1800"/>
          </a:p>
        </p:txBody>
      </p:sp>
      <p:sp>
        <p:nvSpPr>
          <p:cNvPr id="91" name="Google Shape;91;g3aafb972e81_0_0"/>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2" name="Google Shape;92;g3aafb972e81_0_0"/>
          <p:cNvPicPr preferRelativeResize="0"/>
          <p:nvPr/>
        </p:nvPicPr>
        <p:blipFill>
          <a:blip r:embed="rId3">
            <a:alphaModFix/>
          </a:blip>
          <a:stretch>
            <a:fillRect/>
          </a:stretch>
        </p:blipFill>
        <p:spPr>
          <a:xfrm>
            <a:off x="1136187" y="1965938"/>
            <a:ext cx="1964132" cy="1097279"/>
          </a:xfrm>
          <a:prstGeom prst="rect">
            <a:avLst/>
          </a:prstGeom>
          <a:noFill/>
          <a:ln>
            <a:noFill/>
          </a:ln>
        </p:spPr>
      </p:pic>
      <p:sp>
        <p:nvSpPr>
          <p:cNvPr id="93" name="Google Shape;93;g3aafb972e81_0_0"/>
          <p:cNvSpPr txBox="1"/>
          <p:nvPr/>
        </p:nvSpPr>
        <p:spPr>
          <a:xfrm>
            <a:off x="618263" y="3179550"/>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Pick-and-place</a:t>
            </a:r>
            <a:endParaRPr sz="1100">
              <a:solidFill>
                <a:schemeClr val="dk1"/>
              </a:solidFill>
            </a:endParaRPr>
          </a:p>
          <a:p>
            <a:pPr indent="0" lvl="0" marL="0" rtl="0" algn="ctr">
              <a:spcBef>
                <a:spcPts val="0"/>
              </a:spcBef>
              <a:spcAft>
                <a:spcPts val="0"/>
              </a:spcAft>
              <a:buNone/>
            </a:pPr>
            <a:r>
              <a:rPr lang="en-US" sz="1100">
                <a:solidFill>
                  <a:schemeClr val="dk1"/>
                </a:solidFill>
              </a:rPr>
              <a:t>Appius et al., IROS, 2022</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pic>
        <p:nvPicPr>
          <p:cNvPr id="94" name="Google Shape;94;g3aafb972e81_0_0"/>
          <p:cNvPicPr preferRelativeResize="0"/>
          <p:nvPr/>
        </p:nvPicPr>
        <p:blipFill>
          <a:blip r:embed="rId4">
            <a:alphaModFix/>
          </a:blip>
          <a:stretch>
            <a:fillRect/>
          </a:stretch>
        </p:blipFill>
        <p:spPr>
          <a:xfrm>
            <a:off x="4371787" y="1930486"/>
            <a:ext cx="2457908" cy="1097280"/>
          </a:xfrm>
          <a:prstGeom prst="rect">
            <a:avLst/>
          </a:prstGeom>
          <a:noFill/>
          <a:ln>
            <a:noFill/>
          </a:ln>
        </p:spPr>
      </p:pic>
      <p:sp>
        <p:nvSpPr>
          <p:cNvPr id="95" name="Google Shape;95;g3aafb972e81_0_0"/>
          <p:cNvSpPr txBox="1"/>
          <p:nvPr/>
        </p:nvSpPr>
        <p:spPr>
          <a:xfrm>
            <a:off x="4237900" y="3179550"/>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Contact Inspection</a:t>
            </a:r>
            <a:endParaRPr sz="1100">
              <a:solidFill>
                <a:schemeClr val="dk1"/>
              </a:solidFill>
            </a:endParaRPr>
          </a:p>
          <a:p>
            <a:pPr indent="0" lvl="0" marL="0" rtl="0" algn="ctr">
              <a:spcBef>
                <a:spcPts val="0"/>
              </a:spcBef>
              <a:spcAft>
                <a:spcPts val="0"/>
              </a:spcAft>
              <a:buNone/>
            </a:pPr>
            <a:r>
              <a:rPr lang="en-US" sz="1100">
                <a:solidFill>
                  <a:schemeClr val="dk1"/>
                </a:solidFill>
              </a:rPr>
              <a:t>Guo et al., ICRA, 2024</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sp>
        <p:nvSpPr>
          <p:cNvPr id="96" name="Google Shape;96;g3aafb972e81_0_0"/>
          <p:cNvSpPr txBox="1"/>
          <p:nvPr/>
        </p:nvSpPr>
        <p:spPr>
          <a:xfrm>
            <a:off x="7857538" y="3179550"/>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 Aerial Writing</a:t>
            </a:r>
            <a:endParaRPr sz="1100">
              <a:solidFill>
                <a:schemeClr val="dk1"/>
              </a:solidFill>
            </a:endParaRPr>
          </a:p>
          <a:p>
            <a:pPr indent="0" lvl="0" marL="0" rtl="0" algn="ctr">
              <a:spcBef>
                <a:spcPts val="0"/>
              </a:spcBef>
              <a:spcAft>
                <a:spcPts val="0"/>
              </a:spcAft>
              <a:buNone/>
            </a:pPr>
            <a:r>
              <a:rPr lang="en-US" sz="1100">
                <a:solidFill>
                  <a:schemeClr val="dk1"/>
                </a:solidFill>
              </a:rPr>
              <a:t>Guo et al., RA-L, 2024</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pic>
        <p:nvPicPr>
          <p:cNvPr id="97" name="Google Shape;97;g3aafb972e81_0_0"/>
          <p:cNvPicPr preferRelativeResize="0"/>
          <p:nvPr/>
        </p:nvPicPr>
        <p:blipFill>
          <a:blip r:embed="rId5">
            <a:alphaModFix/>
          </a:blip>
          <a:stretch>
            <a:fillRect/>
          </a:stretch>
        </p:blipFill>
        <p:spPr>
          <a:xfrm>
            <a:off x="8101163" y="1965948"/>
            <a:ext cx="2512770" cy="1097280"/>
          </a:xfrm>
          <a:prstGeom prst="rect">
            <a:avLst/>
          </a:prstGeom>
          <a:noFill/>
          <a:ln>
            <a:noFill/>
          </a:ln>
        </p:spPr>
      </p:pic>
      <p:sp>
        <p:nvSpPr>
          <p:cNvPr id="98" name="Google Shape;98;g3aafb972e81_0_0"/>
          <p:cNvSpPr txBox="1"/>
          <p:nvPr>
            <p:ph idx="1" type="body"/>
          </p:nvPr>
        </p:nvSpPr>
        <p:spPr>
          <a:xfrm>
            <a:off x="838200" y="3709648"/>
            <a:ext cx="10515600" cy="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800"/>
              <a:t>Exceptions rely on controller robustness or generic disturbance rejection, rather than explicitly modeling ambient wind or considering proximity-induced effects.</a:t>
            </a:r>
            <a:endParaRPr sz="1800"/>
          </a:p>
        </p:txBody>
      </p:sp>
      <p:pic>
        <p:nvPicPr>
          <p:cNvPr id="99" name="Google Shape;99;g3aafb972e81_0_0"/>
          <p:cNvPicPr preferRelativeResize="0"/>
          <p:nvPr/>
        </p:nvPicPr>
        <p:blipFill>
          <a:blip r:embed="rId6">
            <a:alphaModFix/>
          </a:blip>
          <a:stretch>
            <a:fillRect/>
          </a:stretch>
        </p:blipFill>
        <p:spPr>
          <a:xfrm>
            <a:off x="5008193" y="4310175"/>
            <a:ext cx="1185062" cy="1463040"/>
          </a:xfrm>
          <a:prstGeom prst="rect">
            <a:avLst/>
          </a:prstGeom>
          <a:noFill/>
          <a:ln>
            <a:noFill/>
          </a:ln>
        </p:spPr>
      </p:pic>
      <p:sp>
        <p:nvSpPr>
          <p:cNvPr id="100" name="Google Shape;100;g3aafb972e81_0_0"/>
          <p:cNvSpPr txBox="1"/>
          <p:nvPr/>
        </p:nvSpPr>
        <p:spPr>
          <a:xfrm>
            <a:off x="4100725" y="57732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Cao et al., Nature, 2025</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pic>
        <p:nvPicPr>
          <p:cNvPr id="101" name="Google Shape;101;g3aafb972e81_0_0"/>
          <p:cNvPicPr preferRelativeResize="0"/>
          <p:nvPr/>
        </p:nvPicPr>
        <p:blipFill>
          <a:blip r:embed="rId7">
            <a:alphaModFix/>
          </a:blip>
          <a:stretch>
            <a:fillRect/>
          </a:stretch>
        </p:blipFill>
        <p:spPr>
          <a:xfrm>
            <a:off x="1167287" y="4310185"/>
            <a:ext cx="1901952" cy="1463039"/>
          </a:xfrm>
          <a:prstGeom prst="rect">
            <a:avLst/>
          </a:prstGeom>
          <a:noFill/>
          <a:ln>
            <a:noFill/>
          </a:ln>
        </p:spPr>
      </p:pic>
      <p:sp>
        <p:nvSpPr>
          <p:cNvPr id="102" name="Google Shape;102;g3aafb972e81_0_0"/>
          <p:cNvSpPr txBox="1"/>
          <p:nvPr/>
        </p:nvSpPr>
        <p:spPr>
          <a:xfrm>
            <a:off x="657075" y="57732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O’Connell et al. Science Robotics, 2022</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pic>
        <p:nvPicPr>
          <p:cNvPr id="103" name="Google Shape;103;g3aafb972e81_0_0"/>
          <p:cNvPicPr preferRelativeResize="0"/>
          <p:nvPr/>
        </p:nvPicPr>
        <p:blipFill>
          <a:blip r:embed="rId8">
            <a:alphaModFix/>
          </a:blip>
          <a:stretch>
            <a:fillRect/>
          </a:stretch>
        </p:blipFill>
        <p:spPr>
          <a:xfrm>
            <a:off x="8289525" y="4310173"/>
            <a:ext cx="2136038" cy="1463040"/>
          </a:xfrm>
          <a:prstGeom prst="rect">
            <a:avLst/>
          </a:prstGeom>
          <a:noFill/>
          <a:ln>
            <a:noFill/>
          </a:ln>
        </p:spPr>
      </p:pic>
      <p:sp>
        <p:nvSpPr>
          <p:cNvPr id="104" name="Google Shape;104;g3aafb972e81_0_0"/>
          <p:cNvSpPr txBox="1"/>
          <p:nvPr/>
        </p:nvSpPr>
        <p:spPr>
          <a:xfrm>
            <a:off x="7857550" y="57732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Sun </a:t>
            </a:r>
            <a:r>
              <a:rPr lang="en-US" sz="1100">
                <a:solidFill>
                  <a:schemeClr val="dk1"/>
                </a:solidFill>
              </a:rPr>
              <a:t>et al. Science Robotics, 2025</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ab27176cdd_2_13"/>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Challenges and Our Contribution</a:t>
            </a:r>
            <a:endParaRPr/>
          </a:p>
        </p:txBody>
      </p:sp>
      <p:sp>
        <p:nvSpPr>
          <p:cNvPr id="110" name="Google Shape;110;g3ab27176cdd_2_13"/>
          <p:cNvSpPr txBox="1"/>
          <p:nvPr>
            <p:ph idx="1" type="body"/>
          </p:nvPr>
        </p:nvSpPr>
        <p:spPr>
          <a:xfrm>
            <a:off x="838200" y="1342725"/>
            <a:ext cx="10515600" cy="3103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800"/>
              <a:t>Aerial manipulation is affected by complex aerodynamic disturbances:</a:t>
            </a:r>
            <a:endParaRPr sz="1800"/>
          </a:p>
          <a:p>
            <a:pPr indent="-342900" lvl="0" marL="457200" rtl="0" algn="l">
              <a:lnSpc>
                <a:spcPct val="90000"/>
              </a:lnSpc>
              <a:spcBef>
                <a:spcPts val="0"/>
              </a:spcBef>
              <a:spcAft>
                <a:spcPts val="0"/>
              </a:spcAft>
              <a:buSzPts val="1800"/>
              <a:buChar char="•"/>
            </a:pPr>
            <a:r>
              <a:rPr lang="en-US" sz="1800"/>
              <a:t>Strong ambient wind</a:t>
            </a:r>
            <a:endParaRPr sz="1800"/>
          </a:p>
          <a:p>
            <a:pPr indent="-342900" lvl="0" marL="457200" rtl="0" algn="l">
              <a:lnSpc>
                <a:spcPct val="90000"/>
              </a:lnSpc>
              <a:spcBef>
                <a:spcPts val="0"/>
              </a:spcBef>
              <a:spcAft>
                <a:spcPts val="0"/>
              </a:spcAft>
              <a:buSzPts val="1800"/>
              <a:buChar char="•"/>
            </a:pPr>
            <a:r>
              <a:rPr lang="en-US" sz="1800">
                <a:extLst>
                  <a:ext uri="http://customooxmlschemas.google.com/">
                    <go:slidesCustomData xmlns:go="http://customooxmlschemas.google.com/" textRoundtripDataId="0"/>
                  </a:ext>
                </a:extLst>
              </a:rPr>
              <a:t>Proximity-induced effects near structures</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a:p>
            <a:pPr indent="0" lvl="0" marL="0" rtl="0" algn="l">
              <a:lnSpc>
                <a:spcPct val="90000"/>
              </a:lnSpc>
              <a:spcBef>
                <a:spcPts val="0"/>
              </a:spcBef>
              <a:spcAft>
                <a:spcPts val="0"/>
              </a:spcAft>
              <a:buClr>
                <a:schemeClr val="dk1"/>
              </a:buClr>
              <a:buSzPts val="2800"/>
              <a:buNone/>
            </a:pPr>
            <a:r>
              <a:t/>
            </a:r>
            <a:endParaRPr sz="1800"/>
          </a:p>
        </p:txBody>
      </p:sp>
      <p:sp>
        <p:nvSpPr>
          <p:cNvPr id="111" name="Google Shape;111;g3ab27176cdd_2_13"/>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2" name="Google Shape;112;g3ab27176cdd_2_13"/>
          <p:cNvPicPr preferRelativeResize="0"/>
          <p:nvPr/>
        </p:nvPicPr>
        <p:blipFill>
          <a:blip r:embed="rId3">
            <a:alphaModFix/>
          </a:blip>
          <a:stretch>
            <a:fillRect/>
          </a:stretch>
        </p:blipFill>
        <p:spPr>
          <a:xfrm>
            <a:off x="2980550" y="2205575"/>
            <a:ext cx="2524451" cy="1416200"/>
          </a:xfrm>
          <a:prstGeom prst="rect">
            <a:avLst/>
          </a:prstGeom>
          <a:noFill/>
          <a:ln>
            <a:noFill/>
          </a:ln>
        </p:spPr>
      </p:pic>
      <p:sp>
        <p:nvSpPr>
          <p:cNvPr id="113" name="Google Shape;113;g3ab27176cdd_2_13"/>
          <p:cNvSpPr txBox="1"/>
          <p:nvPr/>
        </p:nvSpPr>
        <p:spPr>
          <a:xfrm>
            <a:off x="2742775" y="3625425"/>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rPr>
              <a:t>Ollero </a:t>
            </a:r>
            <a:r>
              <a:rPr lang="en-US" sz="1100">
                <a:solidFill>
                  <a:schemeClr val="dk1"/>
                </a:solidFill>
              </a:rPr>
              <a:t>et al., </a:t>
            </a:r>
            <a:endParaRPr sz="1100">
              <a:solidFill>
                <a:schemeClr val="dk1"/>
              </a:solidFill>
            </a:endParaRPr>
          </a:p>
          <a:p>
            <a:pPr indent="0" lvl="0" marL="0" rtl="0" algn="ctr">
              <a:spcBef>
                <a:spcPts val="0"/>
              </a:spcBef>
              <a:spcAft>
                <a:spcPts val="0"/>
              </a:spcAft>
              <a:buNone/>
            </a:pPr>
            <a:r>
              <a:rPr lang="en-US" sz="1100">
                <a:solidFill>
                  <a:schemeClr val="dk1"/>
                </a:solidFill>
              </a:rPr>
              <a:t>IEEE Robotics &amp; Automation Magazine 2018</a:t>
            </a:r>
            <a:endParaRPr sz="1100">
              <a:solidFill>
                <a:schemeClr val="dk1"/>
              </a:solidFill>
            </a:endParaRPr>
          </a:p>
          <a:p>
            <a:pPr indent="0" lvl="0" marL="0" rtl="0" algn="ctr">
              <a:spcBef>
                <a:spcPts val="0"/>
              </a:spcBef>
              <a:spcAft>
                <a:spcPts val="0"/>
              </a:spcAft>
              <a:buNone/>
            </a:pPr>
            <a:r>
              <a:t/>
            </a:r>
            <a:endParaRPr sz="1100">
              <a:solidFill>
                <a:schemeClr val="dk1"/>
              </a:solidFill>
            </a:endParaRPr>
          </a:p>
        </p:txBody>
      </p:sp>
      <p:pic>
        <p:nvPicPr>
          <p:cNvPr id="114" name="Google Shape;114;g3ab27176cdd_2_13"/>
          <p:cNvPicPr preferRelativeResize="0"/>
          <p:nvPr/>
        </p:nvPicPr>
        <p:blipFill rotWithShape="1">
          <a:blip r:embed="rId4">
            <a:alphaModFix/>
          </a:blip>
          <a:srcRect b="38541" l="19195" r="13213" t="31072"/>
          <a:stretch/>
        </p:blipFill>
        <p:spPr>
          <a:xfrm>
            <a:off x="5870300" y="2205575"/>
            <a:ext cx="3219873" cy="1469824"/>
          </a:xfrm>
          <a:prstGeom prst="rect">
            <a:avLst/>
          </a:prstGeom>
          <a:noFill/>
          <a:ln>
            <a:noFill/>
          </a:ln>
        </p:spPr>
      </p:pic>
      <p:sp>
        <p:nvSpPr>
          <p:cNvPr id="115" name="Google Shape;115;g3ab27176cdd_2_13"/>
          <p:cNvSpPr txBox="1"/>
          <p:nvPr/>
        </p:nvSpPr>
        <p:spPr>
          <a:xfrm>
            <a:off x="838200" y="4265350"/>
            <a:ext cx="11201400" cy="1680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Limitations of existing approaches:</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CFD-based modeling: computationally expensive</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Simplified models: inaccurate in strong wind and unable to capture near-wall aerodynamic effects</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We propose to use an online computation friendly method to handle disturbance from near-wall wind effects.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3ab27176cdd_2_21"/>
          <p:cNvPicPr preferRelativeResize="0"/>
          <p:nvPr/>
        </p:nvPicPr>
        <p:blipFill>
          <a:blip r:embed="rId3">
            <a:alphaModFix/>
          </a:blip>
          <a:stretch>
            <a:fillRect/>
          </a:stretch>
        </p:blipFill>
        <p:spPr>
          <a:xfrm>
            <a:off x="6836000" y="984625"/>
            <a:ext cx="4572001" cy="4572001"/>
          </a:xfrm>
          <a:prstGeom prst="rect">
            <a:avLst/>
          </a:prstGeom>
          <a:noFill/>
          <a:ln>
            <a:noFill/>
          </a:ln>
        </p:spPr>
      </p:pic>
      <p:sp>
        <p:nvSpPr>
          <p:cNvPr id="121" name="Google Shape;121;g3ab27176cdd_2_21"/>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Modeling</a:t>
            </a:r>
            <a:endParaRPr/>
          </a:p>
        </p:txBody>
      </p:sp>
      <p:sp>
        <p:nvSpPr>
          <p:cNvPr id="122" name="Google Shape;122;g3ab27176cdd_2_21"/>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g3ab27176cdd_2_21"/>
          <p:cNvSpPr txBox="1"/>
          <p:nvPr/>
        </p:nvSpPr>
        <p:spPr>
          <a:xfrm>
            <a:off x="9224250" y="4708375"/>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Motor</a:t>
            </a:r>
            <a:endParaRPr sz="1800">
              <a:solidFill>
                <a:schemeClr val="dk1"/>
              </a:solidFill>
              <a:latin typeface="Calibri"/>
              <a:ea typeface="Calibri"/>
              <a:cs typeface="Calibri"/>
              <a:sym typeface="Calibri"/>
            </a:endParaRPr>
          </a:p>
        </p:txBody>
      </p:sp>
      <p:cxnSp>
        <p:nvCxnSpPr>
          <p:cNvPr id="124" name="Google Shape;124;g3ab27176cdd_2_21"/>
          <p:cNvCxnSpPr/>
          <p:nvPr/>
        </p:nvCxnSpPr>
        <p:spPr>
          <a:xfrm>
            <a:off x="9792475" y="3949413"/>
            <a:ext cx="186300" cy="830700"/>
          </a:xfrm>
          <a:prstGeom prst="straightConnector1">
            <a:avLst/>
          </a:prstGeom>
          <a:noFill/>
          <a:ln cap="flat" cmpd="sng" w="9525">
            <a:solidFill>
              <a:schemeClr val="dk2"/>
            </a:solidFill>
            <a:prstDash val="solid"/>
            <a:round/>
            <a:headEnd len="med" w="med" type="oval"/>
            <a:tailEnd len="med" w="med" type="oval"/>
          </a:ln>
        </p:spPr>
      </p:cxnSp>
      <p:sp>
        <p:nvSpPr>
          <p:cNvPr id="125" name="Google Shape;125;g3ab27176cdd_2_21"/>
          <p:cNvSpPr txBox="1"/>
          <p:nvPr/>
        </p:nvSpPr>
        <p:spPr>
          <a:xfrm>
            <a:off x="7771150" y="4373300"/>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Propeller</a:t>
            </a:r>
            <a:endParaRPr sz="1800">
              <a:solidFill>
                <a:schemeClr val="dk1"/>
              </a:solidFill>
              <a:latin typeface="Calibri"/>
              <a:ea typeface="Calibri"/>
              <a:cs typeface="Calibri"/>
              <a:sym typeface="Calibri"/>
            </a:endParaRPr>
          </a:p>
        </p:txBody>
      </p:sp>
      <p:cxnSp>
        <p:nvCxnSpPr>
          <p:cNvPr id="126" name="Google Shape;126;g3ab27176cdd_2_21"/>
          <p:cNvCxnSpPr/>
          <p:nvPr/>
        </p:nvCxnSpPr>
        <p:spPr>
          <a:xfrm flipH="1">
            <a:off x="8689575" y="3999538"/>
            <a:ext cx="730500" cy="408300"/>
          </a:xfrm>
          <a:prstGeom prst="straightConnector1">
            <a:avLst/>
          </a:prstGeom>
          <a:noFill/>
          <a:ln cap="flat" cmpd="sng" w="9525">
            <a:solidFill>
              <a:schemeClr val="dk2"/>
            </a:solidFill>
            <a:prstDash val="solid"/>
            <a:round/>
            <a:headEnd len="med" w="med" type="oval"/>
            <a:tailEnd len="med" w="med" type="oval"/>
          </a:ln>
        </p:spPr>
      </p:cxnSp>
      <p:cxnSp>
        <p:nvCxnSpPr>
          <p:cNvPr id="127" name="Google Shape;127;g3ab27176cdd_2_21"/>
          <p:cNvCxnSpPr/>
          <p:nvPr/>
        </p:nvCxnSpPr>
        <p:spPr>
          <a:xfrm flipH="1">
            <a:off x="8042850" y="1790400"/>
            <a:ext cx="279000" cy="884100"/>
          </a:xfrm>
          <a:prstGeom prst="straightConnector1">
            <a:avLst/>
          </a:prstGeom>
          <a:noFill/>
          <a:ln cap="flat" cmpd="sng" w="9525">
            <a:solidFill>
              <a:schemeClr val="dk2"/>
            </a:solidFill>
            <a:prstDash val="solid"/>
            <a:round/>
            <a:headEnd len="med" w="med" type="oval"/>
            <a:tailEnd len="med" w="med" type="oval"/>
          </a:ln>
        </p:spPr>
      </p:cxnSp>
      <p:sp>
        <p:nvSpPr>
          <p:cNvPr id="128" name="Google Shape;128;g3ab27176cdd_2_21"/>
          <p:cNvSpPr txBox="1"/>
          <p:nvPr/>
        </p:nvSpPr>
        <p:spPr>
          <a:xfrm>
            <a:off x="7589900" y="142041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End effector</a:t>
            </a:r>
            <a:endParaRPr sz="1800">
              <a:solidFill>
                <a:schemeClr val="dk1"/>
              </a:solidFill>
              <a:latin typeface="Calibri"/>
              <a:ea typeface="Calibri"/>
              <a:cs typeface="Calibri"/>
              <a:sym typeface="Calibri"/>
            </a:endParaRPr>
          </a:p>
        </p:txBody>
      </p:sp>
      <p:sp>
        <p:nvSpPr>
          <p:cNvPr id="129" name="Google Shape;129;g3ab27176cdd_2_21"/>
          <p:cNvSpPr txBox="1"/>
          <p:nvPr/>
        </p:nvSpPr>
        <p:spPr>
          <a:xfrm>
            <a:off x="9698575" y="1912138"/>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Vehicle body</a:t>
            </a:r>
            <a:endParaRPr sz="1800">
              <a:solidFill>
                <a:schemeClr val="dk1"/>
              </a:solidFill>
              <a:latin typeface="Calibri"/>
              <a:ea typeface="Calibri"/>
              <a:cs typeface="Calibri"/>
              <a:sym typeface="Calibri"/>
            </a:endParaRPr>
          </a:p>
        </p:txBody>
      </p:sp>
      <p:cxnSp>
        <p:nvCxnSpPr>
          <p:cNvPr id="130" name="Google Shape;130;g3ab27176cdd_2_21"/>
          <p:cNvCxnSpPr/>
          <p:nvPr/>
        </p:nvCxnSpPr>
        <p:spPr>
          <a:xfrm flipH="1">
            <a:off x="9553775" y="2234425"/>
            <a:ext cx="988200" cy="1074300"/>
          </a:xfrm>
          <a:prstGeom prst="straightConnector1">
            <a:avLst/>
          </a:prstGeom>
          <a:noFill/>
          <a:ln cap="flat" cmpd="sng" w="9525">
            <a:solidFill>
              <a:schemeClr val="dk2"/>
            </a:solidFill>
            <a:prstDash val="solid"/>
            <a:round/>
            <a:headEnd len="med" w="med" type="oval"/>
            <a:tailEnd len="med" w="med" type="oval"/>
          </a:ln>
        </p:spPr>
      </p:cxnSp>
      <p:sp>
        <p:nvSpPr>
          <p:cNvPr id="131" name="Google Shape;131;g3ab27176cdd_2_21"/>
          <p:cNvSpPr txBox="1"/>
          <p:nvPr/>
        </p:nvSpPr>
        <p:spPr>
          <a:xfrm>
            <a:off x="452850" y="1342725"/>
            <a:ext cx="348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Drone and end-effector dynamics:</a:t>
            </a:r>
            <a:endParaRPr sz="1800">
              <a:solidFill>
                <a:schemeClr val="dk1"/>
              </a:solidFill>
              <a:latin typeface="Calibri"/>
              <a:ea typeface="Calibri"/>
              <a:cs typeface="Calibri"/>
              <a:sym typeface="Calibri"/>
            </a:endParaRPr>
          </a:p>
        </p:txBody>
      </p:sp>
      <p:sp>
        <p:nvSpPr>
          <p:cNvPr id="132" name="Google Shape;132;g3ab27176cdd_2_21"/>
          <p:cNvSpPr txBox="1"/>
          <p:nvPr/>
        </p:nvSpPr>
        <p:spPr>
          <a:xfrm>
            <a:off x="452850" y="2152625"/>
            <a:ext cx="348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Motor speed dynamics:</a:t>
            </a:r>
            <a:endParaRPr sz="1800">
              <a:solidFill>
                <a:schemeClr val="dk1"/>
              </a:solidFill>
              <a:latin typeface="Calibri"/>
              <a:ea typeface="Calibri"/>
              <a:cs typeface="Calibri"/>
              <a:sym typeface="Calibri"/>
            </a:endParaRPr>
          </a:p>
        </p:txBody>
      </p:sp>
      <p:sp>
        <p:nvSpPr>
          <p:cNvPr id="133" name="Google Shape;133;g3ab27176cdd_2_21"/>
          <p:cNvSpPr txBox="1"/>
          <p:nvPr/>
        </p:nvSpPr>
        <p:spPr>
          <a:xfrm>
            <a:off x="452850" y="2962525"/>
            <a:ext cx="66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Aerodynamics (Blade Element Momentum Theory) to accurately model </a:t>
            </a:r>
            <a:r>
              <a:rPr lang="en-US" sz="1800">
                <a:solidFill>
                  <a:schemeClr val="dk1"/>
                </a:solidFill>
                <a:latin typeface="Calibri"/>
                <a:ea typeface="Calibri"/>
                <a:cs typeface="Calibri"/>
                <a:sym typeface="Calibri"/>
              </a:rPr>
              <a:t>strong wind and near-structure interactions:</a:t>
            </a:r>
            <a:endParaRPr sz="1800">
              <a:solidFill>
                <a:schemeClr val="dk1"/>
              </a:solidFill>
              <a:latin typeface="Calibri"/>
              <a:ea typeface="Calibri"/>
              <a:cs typeface="Calibri"/>
              <a:sym typeface="Calibri"/>
            </a:endParaRPr>
          </a:p>
        </p:txBody>
      </p:sp>
      <p:pic>
        <p:nvPicPr>
          <p:cNvPr id="134" name="Google Shape;134;g3ab27176cdd_2_21" title="eqn_rigid_body_dynamics.png"/>
          <p:cNvPicPr preferRelativeResize="0"/>
          <p:nvPr/>
        </p:nvPicPr>
        <p:blipFill>
          <a:blip r:embed="rId4">
            <a:alphaModFix/>
          </a:blip>
          <a:stretch>
            <a:fillRect/>
          </a:stretch>
        </p:blipFill>
        <p:spPr>
          <a:xfrm>
            <a:off x="3983425" y="1436415"/>
            <a:ext cx="1913382" cy="274320"/>
          </a:xfrm>
          <a:prstGeom prst="rect">
            <a:avLst/>
          </a:prstGeom>
          <a:noFill/>
          <a:ln>
            <a:noFill/>
          </a:ln>
        </p:spPr>
      </p:pic>
      <p:pic>
        <p:nvPicPr>
          <p:cNvPr id="135" name="Google Shape;135;g3ab27176cdd_2_21" title="eqn_motor_speed_dynamics.png"/>
          <p:cNvPicPr preferRelativeResize="0"/>
          <p:nvPr/>
        </p:nvPicPr>
        <p:blipFill>
          <a:blip r:embed="rId5">
            <a:alphaModFix/>
          </a:blip>
          <a:stretch>
            <a:fillRect/>
          </a:stretch>
        </p:blipFill>
        <p:spPr>
          <a:xfrm>
            <a:off x="3983425" y="2200598"/>
            <a:ext cx="1743455" cy="365760"/>
          </a:xfrm>
          <a:prstGeom prst="rect">
            <a:avLst/>
          </a:prstGeom>
          <a:noFill/>
          <a:ln>
            <a:noFill/>
          </a:ln>
        </p:spPr>
      </p:pic>
      <p:pic>
        <p:nvPicPr>
          <p:cNvPr id="136" name="Google Shape;136;g3ab27176cdd_2_21"/>
          <p:cNvPicPr preferRelativeResize="0"/>
          <p:nvPr/>
        </p:nvPicPr>
        <p:blipFill>
          <a:blip r:embed="rId6">
            <a:alphaModFix/>
          </a:blip>
          <a:stretch>
            <a:fillRect/>
          </a:stretch>
        </p:blipFill>
        <p:spPr>
          <a:xfrm>
            <a:off x="838200" y="3711650"/>
            <a:ext cx="5693967" cy="23774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ab27176cdd_0_15"/>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Methods – Overview</a:t>
            </a:r>
            <a:endParaRPr/>
          </a:p>
        </p:txBody>
      </p:sp>
      <p:sp>
        <p:nvSpPr>
          <p:cNvPr id="142" name="Google Shape;142;g3ab27176cdd_0_15"/>
          <p:cNvSpPr txBox="1"/>
          <p:nvPr>
            <p:ph idx="1" type="body"/>
          </p:nvPr>
        </p:nvSpPr>
        <p:spPr>
          <a:xfrm>
            <a:off x="838200" y="3257425"/>
            <a:ext cx="10515600" cy="566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US" sz="1800"/>
              <a:t>The </a:t>
            </a:r>
            <a:r>
              <a:rPr lang="en-US" sz="1800"/>
              <a:t>estimated disturbance force is </a:t>
            </a:r>
            <a:r>
              <a:rPr lang="en-US" sz="1800"/>
              <a:t>decomposed into three parts:</a:t>
            </a:r>
            <a:endParaRPr sz="1800"/>
          </a:p>
        </p:txBody>
      </p:sp>
      <p:sp>
        <p:nvSpPr>
          <p:cNvPr id="143" name="Google Shape;143;g3ab27176cdd_0_15"/>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4" name="Google Shape;144;g3ab27176cdd_0_15" title="three_part_disturbance_equation.png"/>
          <p:cNvPicPr preferRelativeResize="0"/>
          <p:nvPr/>
        </p:nvPicPr>
        <p:blipFill>
          <a:blip r:embed="rId3">
            <a:alphaModFix/>
          </a:blip>
          <a:stretch>
            <a:fillRect/>
          </a:stretch>
        </p:blipFill>
        <p:spPr>
          <a:xfrm>
            <a:off x="4292350" y="3823903"/>
            <a:ext cx="2537460" cy="457200"/>
          </a:xfrm>
          <a:prstGeom prst="rect">
            <a:avLst/>
          </a:prstGeom>
          <a:noFill/>
          <a:ln>
            <a:noFill/>
          </a:ln>
        </p:spPr>
      </p:pic>
      <p:pic>
        <p:nvPicPr>
          <p:cNvPr id="145" name="Google Shape;145;g3ab27176cdd_0_15" title="symbol_F_phys.png"/>
          <p:cNvPicPr preferRelativeResize="0"/>
          <p:nvPr/>
        </p:nvPicPr>
        <p:blipFill>
          <a:blip r:embed="rId4">
            <a:alphaModFix/>
          </a:blip>
          <a:stretch>
            <a:fillRect/>
          </a:stretch>
        </p:blipFill>
        <p:spPr>
          <a:xfrm>
            <a:off x="1628788" y="4440789"/>
            <a:ext cx="650240" cy="365760"/>
          </a:xfrm>
          <a:prstGeom prst="rect">
            <a:avLst/>
          </a:prstGeom>
          <a:noFill/>
          <a:ln>
            <a:noFill/>
          </a:ln>
        </p:spPr>
      </p:pic>
      <p:pic>
        <p:nvPicPr>
          <p:cNvPr id="146" name="Google Shape;146;g3ab27176cdd_0_15" title="symbol_F_res.png"/>
          <p:cNvPicPr preferRelativeResize="0"/>
          <p:nvPr/>
        </p:nvPicPr>
        <p:blipFill>
          <a:blip r:embed="rId5">
            <a:alphaModFix/>
          </a:blip>
          <a:stretch>
            <a:fillRect/>
          </a:stretch>
        </p:blipFill>
        <p:spPr>
          <a:xfrm>
            <a:off x="1628788" y="4908966"/>
            <a:ext cx="535258" cy="365760"/>
          </a:xfrm>
          <a:prstGeom prst="rect">
            <a:avLst/>
          </a:prstGeom>
          <a:noFill/>
          <a:ln>
            <a:noFill/>
          </a:ln>
        </p:spPr>
      </p:pic>
      <p:pic>
        <p:nvPicPr>
          <p:cNvPr id="147" name="Google Shape;147;g3ab27176cdd_0_15" title="symbol_epsilon_hat.png"/>
          <p:cNvPicPr preferRelativeResize="0"/>
          <p:nvPr/>
        </p:nvPicPr>
        <p:blipFill>
          <a:blip r:embed="rId6">
            <a:alphaModFix/>
          </a:blip>
          <a:stretch>
            <a:fillRect/>
          </a:stretch>
        </p:blipFill>
        <p:spPr>
          <a:xfrm>
            <a:off x="1628788" y="5445492"/>
            <a:ext cx="196262" cy="365760"/>
          </a:xfrm>
          <a:prstGeom prst="rect">
            <a:avLst/>
          </a:prstGeom>
          <a:noFill/>
          <a:ln>
            <a:noFill/>
          </a:ln>
        </p:spPr>
      </p:pic>
      <p:sp>
        <p:nvSpPr>
          <p:cNvPr id="148" name="Google Shape;148;g3ab27176cdd_0_15"/>
          <p:cNvSpPr txBox="1"/>
          <p:nvPr/>
        </p:nvSpPr>
        <p:spPr>
          <a:xfrm>
            <a:off x="2454550" y="4406625"/>
            <a:ext cx="80289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Physics-based prediction: is good generalization but has limited expressiveness</a:t>
            </a:r>
            <a:endParaRPr sz="1800">
              <a:solidFill>
                <a:schemeClr val="dk1"/>
              </a:solidFill>
              <a:latin typeface="Calibri"/>
              <a:ea typeface="Calibri"/>
              <a:cs typeface="Calibri"/>
              <a:sym typeface="Calibri"/>
            </a:endParaRPr>
          </a:p>
        </p:txBody>
      </p:sp>
      <p:sp>
        <p:nvSpPr>
          <p:cNvPr id="149" name="Google Shape;149;g3ab27176cdd_0_15"/>
          <p:cNvSpPr txBox="1"/>
          <p:nvPr/>
        </p:nvSpPr>
        <p:spPr>
          <a:xfrm>
            <a:off x="2454550" y="4874800"/>
            <a:ext cx="80289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Learned residual prediction</a:t>
            </a:r>
            <a:r>
              <a:rPr lang="en-US" sz="1800">
                <a:solidFill>
                  <a:schemeClr val="dk1"/>
                </a:solidFill>
                <a:latin typeface="Calibri"/>
                <a:ea typeface="Calibri"/>
                <a:cs typeface="Calibri"/>
                <a:sym typeface="Calibri"/>
              </a:rPr>
              <a:t>: is flexible in fitting but has limited generalization</a:t>
            </a:r>
            <a:endParaRPr sz="1800">
              <a:solidFill>
                <a:schemeClr val="dk1"/>
              </a:solidFill>
              <a:latin typeface="Calibri"/>
              <a:ea typeface="Calibri"/>
              <a:cs typeface="Calibri"/>
              <a:sym typeface="Calibri"/>
            </a:endParaRPr>
          </a:p>
        </p:txBody>
      </p:sp>
      <p:sp>
        <p:nvSpPr>
          <p:cNvPr id="150" name="Google Shape;150;g3ab27176cdd_0_15"/>
          <p:cNvSpPr txBox="1"/>
          <p:nvPr/>
        </p:nvSpPr>
        <p:spPr>
          <a:xfrm>
            <a:off x="2454550" y="5377150"/>
            <a:ext cx="80289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Online adaptation</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can estimate unmodeled disturbances but has latency</a:t>
            </a:r>
            <a:endParaRPr sz="1800">
              <a:solidFill>
                <a:schemeClr val="dk1"/>
              </a:solidFill>
              <a:latin typeface="Calibri"/>
              <a:ea typeface="Calibri"/>
              <a:cs typeface="Calibri"/>
              <a:sym typeface="Calibri"/>
            </a:endParaRPr>
          </a:p>
        </p:txBody>
      </p:sp>
      <p:sp>
        <p:nvSpPr>
          <p:cNvPr id="151" name="Google Shape;151;g3ab27176cdd_0_15"/>
          <p:cNvSpPr txBox="1"/>
          <p:nvPr>
            <p:ph idx="1" type="body"/>
          </p:nvPr>
        </p:nvSpPr>
        <p:spPr>
          <a:xfrm>
            <a:off x="838200" y="1247375"/>
            <a:ext cx="10515600" cy="499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1800"/>
              <a:t>Integrating disturbance compensator into the controller:</a:t>
            </a:r>
            <a:endParaRPr sz="1800"/>
          </a:p>
        </p:txBody>
      </p:sp>
      <p:grpSp>
        <p:nvGrpSpPr>
          <p:cNvPr id="152" name="Google Shape;152;g3ab27176cdd_0_15"/>
          <p:cNvGrpSpPr/>
          <p:nvPr/>
        </p:nvGrpSpPr>
        <p:grpSpPr>
          <a:xfrm>
            <a:off x="1709363" y="1746510"/>
            <a:ext cx="8988344" cy="1279438"/>
            <a:chOff x="1709363" y="1746510"/>
            <a:chExt cx="8988344" cy="1279438"/>
          </a:xfrm>
        </p:grpSpPr>
        <p:pic>
          <p:nvPicPr>
            <p:cNvPr id="153" name="Google Shape;153;g3ab27176cdd_0_15"/>
            <p:cNvPicPr preferRelativeResize="0"/>
            <p:nvPr/>
          </p:nvPicPr>
          <p:blipFill>
            <a:blip r:embed="rId7">
              <a:alphaModFix/>
            </a:blip>
            <a:stretch>
              <a:fillRect/>
            </a:stretch>
          </p:blipFill>
          <p:spPr>
            <a:xfrm>
              <a:off x="1709363" y="1746510"/>
              <a:ext cx="2830285" cy="365760"/>
            </a:xfrm>
            <a:prstGeom prst="rect">
              <a:avLst/>
            </a:prstGeom>
            <a:noFill/>
            <a:ln>
              <a:noFill/>
            </a:ln>
          </p:spPr>
        </p:pic>
        <p:pic>
          <p:nvPicPr>
            <p:cNvPr id="154" name="Google Shape;154;g3ab27176cdd_0_15" title="eqn_tau_hat.png"/>
            <p:cNvPicPr preferRelativeResize="0"/>
            <p:nvPr/>
          </p:nvPicPr>
          <p:blipFill>
            <a:blip r:embed="rId8">
              <a:alphaModFix/>
            </a:blip>
            <a:stretch>
              <a:fillRect/>
            </a:stretch>
          </p:blipFill>
          <p:spPr>
            <a:xfrm>
              <a:off x="9190775" y="2660188"/>
              <a:ext cx="1506931" cy="365760"/>
            </a:xfrm>
            <a:prstGeom prst="rect">
              <a:avLst/>
            </a:prstGeom>
            <a:noFill/>
            <a:ln>
              <a:noFill/>
            </a:ln>
          </p:spPr>
        </p:pic>
        <p:grpSp>
          <p:nvGrpSpPr>
            <p:cNvPr id="155" name="Google Shape;155;g3ab27176cdd_0_15"/>
            <p:cNvGrpSpPr/>
            <p:nvPr/>
          </p:nvGrpSpPr>
          <p:grpSpPr>
            <a:xfrm>
              <a:off x="7097261" y="2564308"/>
              <a:ext cx="1948320" cy="305409"/>
              <a:chOff x="3858075" y="2354375"/>
              <a:chExt cx="330000" cy="403500"/>
            </a:xfrm>
          </p:grpSpPr>
          <p:cxnSp>
            <p:nvCxnSpPr>
              <p:cNvPr id="156" name="Google Shape;156;g3ab27176cdd_0_15"/>
              <p:cNvCxnSpPr/>
              <p:nvPr/>
            </p:nvCxnSpPr>
            <p:spPr>
              <a:xfrm>
                <a:off x="3858075" y="2354375"/>
                <a:ext cx="0" cy="403500"/>
              </a:xfrm>
              <a:prstGeom prst="straightConnector1">
                <a:avLst/>
              </a:prstGeom>
              <a:noFill/>
              <a:ln cap="flat" cmpd="sng" w="10250">
                <a:solidFill>
                  <a:schemeClr val="dk2"/>
                </a:solidFill>
                <a:prstDash val="solid"/>
                <a:round/>
                <a:headEnd len="med" w="med" type="none"/>
                <a:tailEnd len="med" w="med" type="none"/>
              </a:ln>
            </p:spPr>
          </p:cxnSp>
          <p:cxnSp>
            <p:nvCxnSpPr>
              <p:cNvPr id="157" name="Google Shape;157;g3ab27176cdd_0_15"/>
              <p:cNvCxnSpPr/>
              <p:nvPr/>
            </p:nvCxnSpPr>
            <p:spPr>
              <a:xfrm>
                <a:off x="3858075" y="2757875"/>
                <a:ext cx="330000" cy="0"/>
              </a:xfrm>
              <a:prstGeom prst="straightConnector1">
                <a:avLst/>
              </a:prstGeom>
              <a:noFill/>
              <a:ln cap="flat" cmpd="sng" w="10250">
                <a:solidFill>
                  <a:schemeClr val="dk2"/>
                </a:solidFill>
                <a:prstDash val="solid"/>
                <a:round/>
                <a:headEnd len="med" w="med" type="none"/>
                <a:tailEnd len="med" w="med" type="stealth"/>
              </a:ln>
            </p:spPr>
          </p:cxnSp>
        </p:grpSp>
        <p:pic>
          <p:nvPicPr>
            <p:cNvPr id="158" name="Google Shape;158;g3ab27176cdd_0_15"/>
            <p:cNvPicPr preferRelativeResize="0"/>
            <p:nvPr/>
          </p:nvPicPr>
          <p:blipFill>
            <a:blip r:embed="rId9">
              <a:alphaModFix/>
            </a:blip>
            <a:stretch>
              <a:fillRect/>
            </a:stretch>
          </p:blipFill>
          <p:spPr>
            <a:xfrm>
              <a:off x="3731750" y="2243067"/>
              <a:ext cx="3507610" cy="365760"/>
            </a:xfrm>
            <a:prstGeom prst="rect">
              <a:avLst/>
            </a:prstGeom>
            <a:noFill/>
            <a:ln>
              <a:noFill/>
            </a:ln>
          </p:spPr>
        </p:pic>
        <p:grpSp>
          <p:nvGrpSpPr>
            <p:cNvPr id="159" name="Google Shape;159;g3ab27176cdd_0_15"/>
            <p:cNvGrpSpPr/>
            <p:nvPr/>
          </p:nvGrpSpPr>
          <p:grpSpPr>
            <a:xfrm>
              <a:off x="3325214" y="2070836"/>
              <a:ext cx="355014" cy="305409"/>
              <a:chOff x="3858075" y="2354375"/>
              <a:chExt cx="330000" cy="403500"/>
            </a:xfrm>
          </p:grpSpPr>
          <p:cxnSp>
            <p:nvCxnSpPr>
              <p:cNvPr id="160" name="Google Shape;160;g3ab27176cdd_0_15"/>
              <p:cNvCxnSpPr/>
              <p:nvPr/>
            </p:nvCxnSpPr>
            <p:spPr>
              <a:xfrm>
                <a:off x="3858075" y="2354375"/>
                <a:ext cx="0" cy="403500"/>
              </a:xfrm>
              <a:prstGeom prst="straightConnector1">
                <a:avLst/>
              </a:prstGeom>
              <a:noFill/>
              <a:ln cap="flat" cmpd="sng" w="10250">
                <a:solidFill>
                  <a:schemeClr val="dk2"/>
                </a:solidFill>
                <a:prstDash val="solid"/>
                <a:round/>
                <a:headEnd len="med" w="med" type="none"/>
                <a:tailEnd len="med" w="med" type="none"/>
              </a:ln>
            </p:spPr>
          </p:cxnSp>
          <p:cxnSp>
            <p:nvCxnSpPr>
              <p:cNvPr id="161" name="Google Shape;161;g3ab27176cdd_0_15"/>
              <p:cNvCxnSpPr/>
              <p:nvPr/>
            </p:nvCxnSpPr>
            <p:spPr>
              <a:xfrm>
                <a:off x="3858075" y="2757875"/>
                <a:ext cx="330000" cy="0"/>
              </a:xfrm>
              <a:prstGeom prst="straightConnector1">
                <a:avLst/>
              </a:prstGeom>
              <a:noFill/>
              <a:ln cap="flat" cmpd="sng" w="10250">
                <a:solidFill>
                  <a:schemeClr val="dk2"/>
                </a:solidFill>
                <a:prstDash val="solid"/>
                <a:round/>
                <a:headEnd len="med" w="med" type="none"/>
                <a:tailEnd len="med" w="med" type="stealth"/>
              </a:ln>
            </p:spPr>
          </p:cxnSp>
        </p:grpSp>
        <p:sp>
          <p:nvSpPr>
            <p:cNvPr id="162" name="Google Shape;162;g3ab27176cdd_0_15"/>
            <p:cNvSpPr txBox="1"/>
            <p:nvPr/>
          </p:nvSpPr>
          <p:spPr>
            <a:xfrm>
              <a:off x="7059063" y="2562738"/>
              <a:ext cx="20247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force </a:t>
              </a:r>
              <a:r>
                <a:rPr lang="en-US">
                  <a:solidFill>
                    <a:schemeClr val="dk1"/>
                  </a:solidFill>
                  <a:latin typeface="Calibri"/>
                  <a:ea typeface="Calibri"/>
                  <a:cs typeface="Calibri"/>
                  <a:sym typeface="Calibri"/>
                </a:rPr>
                <a:t>components only</a:t>
              </a:r>
              <a:endParaRPr>
                <a:solidFill>
                  <a:schemeClr val="dk1"/>
                </a:solidFill>
                <a:latin typeface="Calibri"/>
                <a:ea typeface="Calibri"/>
                <a:cs typeface="Calibri"/>
                <a:sym typeface="Calibri"/>
              </a:endParaRPr>
            </a:p>
          </p:txBody>
        </p:sp>
      </p:grpSp>
      <p:cxnSp>
        <p:nvCxnSpPr>
          <p:cNvPr id="163" name="Google Shape;163;g3ab27176cdd_0_15"/>
          <p:cNvCxnSpPr/>
          <p:nvPr/>
        </p:nvCxnSpPr>
        <p:spPr>
          <a:xfrm flipH="1">
            <a:off x="7158050" y="2053525"/>
            <a:ext cx="378000" cy="271500"/>
          </a:xfrm>
          <a:prstGeom prst="straightConnector1">
            <a:avLst/>
          </a:prstGeom>
          <a:noFill/>
          <a:ln cap="flat" cmpd="sng" w="9525">
            <a:solidFill>
              <a:schemeClr val="dk2"/>
            </a:solidFill>
            <a:prstDash val="solid"/>
            <a:round/>
            <a:headEnd len="med" w="med" type="none"/>
            <a:tailEnd len="med" w="med" type="stealth"/>
          </a:ln>
        </p:spPr>
      </p:cxnSp>
      <p:sp>
        <p:nvSpPr>
          <p:cNvPr id="164" name="Google Shape;164;g3ab27176cdd_0_15"/>
          <p:cNvSpPr txBox="1"/>
          <p:nvPr>
            <p:ph idx="1" type="body"/>
          </p:nvPr>
        </p:nvSpPr>
        <p:spPr>
          <a:xfrm>
            <a:off x="7277100" y="1834075"/>
            <a:ext cx="3474900" cy="499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1800"/>
              <a:t>estimated disturbance wrench</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b2e0b46d50_0_33"/>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Methods – Physics-Based Learning</a:t>
            </a:r>
            <a:endParaRPr/>
          </a:p>
        </p:txBody>
      </p:sp>
      <p:sp>
        <p:nvSpPr>
          <p:cNvPr id="170" name="Google Shape;170;g3b2e0b46d50_0_33"/>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g3b2e0b46d50_0_33"/>
          <p:cNvSpPr txBox="1"/>
          <p:nvPr/>
        </p:nvSpPr>
        <p:spPr>
          <a:xfrm>
            <a:off x="838200" y="1483550"/>
            <a:ext cx="1051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We will use BEMT as physics based prediction model. However, blade-level aerodynamic coefficients are usually unknown.</a:t>
            </a:r>
            <a:endParaRPr sz="1800">
              <a:solidFill>
                <a:schemeClr val="dk1"/>
              </a:solidFill>
              <a:latin typeface="Calibri"/>
              <a:ea typeface="Calibri"/>
              <a:cs typeface="Calibri"/>
              <a:sym typeface="Calibri"/>
            </a:endParaRPr>
          </a:p>
        </p:txBody>
      </p:sp>
      <p:grpSp>
        <p:nvGrpSpPr>
          <p:cNvPr id="172" name="Google Shape;172;g3b2e0b46d50_0_33"/>
          <p:cNvGrpSpPr/>
          <p:nvPr/>
        </p:nvGrpSpPr>
        <p:grpSpPr>
          <a:xfrm>
            <a:off x="6376650" y="2433738"/>
            <a:ext cx="5502325" cy="2637300"/>
            <a:chOff x="6482250" y="2110350"/>
            <a:chExt cx="5502325" cy="2637300"/>
          </a:xfrm>
        </p:grpSpPr>
        <p:pic>
          <p:nvPicPr>
            <p:cNvPr id="173" name="Google Shape;173;g3b2e0b46d50_0_33" title="eqn_per_rotor_bemt_force_torque.png"/>
            <p:cNvPicPr preferRelativeResize="0"/>
            <p:nvPr/>
          </p:nvPicPr>
          <p:blipFill>
            <a:blip r:embed="rId3">
              <a:alphaModFix/>
            </a:blip>
            <a:stretch>
              <a:fillRect/>
            </a:stretch>
          </p:blipFill>
          <p:spPr>
            <a:xfrm>
              <a:off x="6482250" y="2222448"/>
              <a:ext cx="5006341" cy="548640"/>
            </a:xfrm>
            <a:prstGeom prst="rect">
              <a:avLst/>
            </a:prstGeom>
            <a:noFill/>
            <a:ln>
              <a:noFill/>
            </a:ln>
          </p:spPr>
        </p:pic>
        <p:sp>
          <p:nvSpPr>
            <p:cNvPr id="174" name="Google Shape;174;g3b2e0b46d50_0_33"/>
            <p:cNvSpPr/>
            <p:nvPr/>
          </p:nvSpPr>
          <p:spPr>
            <a:xfrm>
              <a:off x="9103877" y="2110350"/>
              <a:ext cx="1503600" cy="2637300"/>
            </a:xfrm>
            <a:prstGeom prst="rect">
              <a:avLst/>
            </a:prstGeom>
            <a:noFill/>
            <a:ln cap="flat" cmpd="sng" w="381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75" name="Google Shape;175;g3b2e0b46d50_0_33"/>
            <p:cNvCxnSpPr/>
            <p:nvPr/>
          </p:nvCxnSpPr>
          <p:spPr>
            <a:xfrm flipH="1" rot="10800000">
              <a:off x="8265025" y="3546838"/>
              <a:ext cx="1500" cy="490800"/>
            </a:xfrm>
            <a:prstGeom prst="straightConnector1">
              <a:avLst/>
            </a:prstGeom>
            <a:noFill/>
            <a:ln cap="flat" cmpd="sng" w="9525">
              <a:solidFill>
                <a:schemeClr val="dk2"/>
              </a:solidFill>
              <a:prstDash val="solid"/>
              <a:round/>
              <a:headEnd len="med" w="med" type="triangle"/>
              <a:tailEnd len="med" w="med" type="none"/>
            </a:ln>
          </p:spPr>
        </p:cxnSp>
        <p:sp>
          <p:nvSpPr>
            <p:cNvPr id="176" name="Google Shape;176;g3b2e0b46d50_0_33"/>
            <p:cNvSpPr/>
            <p:nvPr/>
          </p:nvSpPr>
          <p:spPr>
            <a:xfrm rot="-5400000">
              <a:off x="8187175" y="2101500"/>
              <a:ext cx="157200" cy="1503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 name="Google Shape;177;g3b2e0b46d50_0_33"/>
            <p:cNvSpPr/>
            <p:nvPr/>
          </p:nvSpPr>
          <p:spPr>
            <a:xfrm rot="-5400000">
              <a:off x="9791400" y="2101500"/>
              <a:ext cx="157200" cy="1503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 name="Google Shape;178;g3b2e0b46d50_0_33"/>
            <p:cNvSpPr/>
            <p:nvPr/>
          </p:nvSpPr>
          <p:spPr>
            <a:xfrm rot="-5400000">
              <a:off x="10995175" y="2452975"/>
              <a:ext cx="150000" cy="793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 name="Google Shape;179;g3b2e0b46d50_0_33"/>
            <p:cNvSpPr txBox="1"/>
            <p:nvPr/>
          </p:nvSpPr>
          <p:spPr>
            <a:xfrm>
              <a:off x="7351375" y="304399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Flight condition</a:t>
              </a:r>
              <a:endParaRPr>
                <a:solidFill>
                  <a:schemeClr val="dk1"/>
                </a:solidFill>
                <a:latin typeface="Calibri"/>
                <a:ea typeface="Calibri"/>
                <a:cs typeface="Calibri"/>
                <a:sym typeface="Calibri"/>
              </a:endParaRPr>
            </a:p>
          </p:txBody>
        </p:sp>
        <p:sp>
          <p:nvSpPr>
            <p:cNvPr id="180" name="Google Shape;180;g3b2e0b46d50_0_33"/>
            <p:cNvSpPr txBox="1"/>
            <p:nvPr/>
          </p:nvSpPr>
          <p:spPr>
            <a:xfrm>
              <a:off x="8955600" y="304399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Blade-level</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US">
                  <a:solidFill>
                    <a:schemeClr val="dk1"/>
                  </a:solidFill>
                  <a:latin typeface="Calibri"/>
                  <a:ea typeface="Calibri"/>
                  <a:cs typeface="Calibri"/>
                  <a:sym typeface="Calibri"/>
                </a:rPr>
                <a:t>aerodynamic coefficients</a:t>
              </a:r>
              <a:endParaRPr>
                <a:solidFill>
                  <a:schemeClr val="dk1"/>
                </a:solidFill>
                <a:latin typeface="Calibri"/>
                <a:ea typeface="Calibri"/>
                <a:cs typeface="Calibri"/>
                <a:sym typeface="Calibri"/>
              </a:endParaRPr>
            </a:p>
          </p:txBody>
        </p:sp>
        <p:sp>
          <p:nvSpPr>
            <p:cNvPr id="181" name="Google Shape;181;g3b2e0b46d50_0_33"/>
            <p:cNvSpPr txBox="1"/>
            <p:nvPr/>
          </p:nvSpPr>
          <p:spPr>
            <a:xfrm>
              <a:off x="10155775" y="304399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Blade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US">
                  <a:solidFill>
                    <a:schemeClr val="dk1"/>
                  </a:solidFill>
                  <a:latin typeface="Calibri"/>
                  <a:ea typeface="Calibri"/>
                  <a:cs typeface="Calibri"/>
                  <a:sym typeface="Calibri"/>
                </a:rPr>
                <a:t>geometry</a:t>
              </a:r>
              <a:endParaRPr>
                <a:solidFill>
                  <a:schemeClr val="dk1"/>
                </a:solidFill>
                <a:latin typeface="Calibri"/>
                <a:ea typeface="Calibri"/>
                <a:cs typeface="Calibri"/>
                <a:sym typeface="Calibri"/>
              </a:endParaRPr>
            </a:p>
          </p:txBody>
        </p:sp>
        <p:sp>
          <p:nvSpPr>
            <p:cNvPr id="182" name="Google Shape;182;g3b2e0b46d50_0_33"/>
            <p:cNvSpPr txBox="1"/>
            <p:nvPr/>
          </p:nvSpPr>
          <p:spPr>
            <a:xfrm>
              <a:off x="7351375" y="421376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From </a:t>
              </a:r>
              <a:r>
                <a:rPr lang="en-US">
                  <a:solidFill>
                    <a:schemeClr val="dk1"/>
                  </a:solidFill>
                  <a:latin typeface="Calibri"/>
                  <a:ea typeface="Calibri"/>
                  <a:cs typeface="Calibri"/>
                  <a:sym typeface="Calibri"/>
                </a:rPr>
                <a:t>test data</a:t>
              </a:r>
              <a:endParaRPr>
                <a:solidFill>
                  <a:schemeClr val="dk1"/>
                </a:solidFill>
                <a:latin typeface="Calibri"/>
                <a:ea typeface="Calibri"/>
                <a:cs typeface="Calibri"/>
                <a:sym typeface="Calibri"/>
              </a:endParaRPr>
            </a:p>
          </p:txBody>
        </p:sp>
        <p:cxnSp>
          <p:nvCxnSpPr>
            <p:cNvPr id="183" name="Google Shape;183;g3b2e0b46d50_0_33"/>
            <p:cNvCxnSpPr/>
            <p:nvPr/>
          </p:nvCxnSpPr>
          <p:spPr>
            <a:xfrm flipH="1" rot="10800000">
              <a:off x="9869250" y="3546838"/>
              <a:ext cx="1500" cy="490800"/>
            </a:xfrm>
            <a:prstGeom prst="straightConnector1">
              <a:avLst/>
            </a:prstGeom>
            <a:noFill/>
            <a:ln cap="flat" cmpd="sng" w="9525">
              <a:solidFill>
                <a:schemeClr val="dk2"/>
              </a:solidFill>
              <a:prstDash val="solid"/>
              <a:round/>
              <a:headEnd len="med" w="med" type="triangle"/>
              <a:tailEnd len="med" w="med" type="none"/>
            </a:ln>
          </p:spPr>
        </p:cxnSp>
        <p:cxnSp>
          <p:nvCxnSpPr>
            <p:cNvPr id="184" name="Google Shape;184;g3b2e0b46d50_0_33"/>
            <p:cNvCxnSpPr/>
            <p:nvPr/>
          </p:nvCxnSpPr>
          <p:spPr>
            <a:xfrm flipH="1" rot="10800000">
              <a:off x="11069425" y="3546838"/>
              <a:ext cx="1500" cy="490800"/>
            </a:xfrm>
            <a:prstGeom prst="straightConnector1">
              <a:avLst/>
            </a:prstGeom>
            <a:noFill/>
            <a:ln cap="flat" cmpd="sng" w="9525">
              <a:solidFill>
                <a:schemeClr val="dk2"/>
              </a:solidFill>
              <a:prstDash val="solid"/>
              <a:round/>
              <a:headEnd len="med" w="med" type="triangle"/>
              <a:tailEnd len="med" w="med" type="none"/>
            </a:ln>
          </p:spPr>
        </p:cxnSp>
        <p:sp>
          <p:nvSpPr>
            <p:cNvPr id="185" name="Google Shape;185;g3b2e0b46d50_0_33"/>
            <p:cNvSpPr txBox="1"/>
            <p:nvPr/>
          </p:nvSpPr>
          <p:spPr>
            <a:xfrm>
              <a:off x="10155775" y="421376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Directly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US">
                  <a:solidFill>
                    <a:schemeClr val="dk1"/>
                  </a:solidFill>
                  <a:latin typeface="Calibri"/>
                  <a:ea typeface="Calibri"/>
                  <a:cs typeface="Calibri"/>
                  <a:sym typeface="Calibri"/>
                </a:rPr>
                <a:t>measurable</a:t>
              </a:r>
              <a:endParaRPr>
                <a:solidFill>
                  <a:schemeClr val="dk1"/>
                </a:solidFill>
                <a:latin typeface="Calibri"/>
                <a:ea typeface="Calibri"/>
                <a:cs typeface="Calibri"/>
                <a:sym typeface="Calibri"/>
              </a:endParaRPr>
            </a:p>
          </p:txBody>
        </p:sp>
        <p:sp>
          <p:nvSpPr>
            <p:cNvPr id="186" name="Google Shape;186;g3b2e0b46d50_0_33"/>
            <p:cNvSpPr txBox="1"/>
            <p:nvPr/>
          </p:nvSpPr>
          <p:spPr>
            <a:xfrm>
              <a:off x="8955600" y="4213763"/>
              <a:ext cx="18288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To be </a:t>
              </a:r>
              <a:endParaRPr b="1">
                <a:solidFill>
                  <a:schemeClr val="dk1"/>
                </a:solidFill>
                <a:latin typeface="Calibri"/>
                <a:ea typeface="Calibri"/>
                <a:cs typeface="Calibri"/>
                <a:sym typeface="Calibri"/>
              </a:endParaRPr>
            </a:p>
            <a:p>
              <a:pPr indent="0" lvl="0" marL="0" rtl="0" algn="ctr">
                <a:spcBef>
                  <a:spcPts val="0"/>
                </a:spcBef>
                <a:spcAft>
                  <a:spcPts val="0"/>
                </a:spcAft>
                <a:buNone/>
              </a:pPr>
              <a:r>
                <a:rPr b="1" lang="en-US">
                  <a:solidFill>
                    <a:schemeClr val="dk1"/>
                  </a:solidFill>
                  <a:latin typeface="Calibri"/>
                  <a:ea typeface="Calibri"/>
                  <a:cs typeface="Calibri"/>
                  <a:sym typeface="Calibri"/>
                </a:rPr>
                <a:t>determined</a:t>
              </a:r>
              <a:endParaRPr b="1">
                <a:solidFill>
                  <a:schemeClr val="dk1"/>
                </a:solidFill>
                <a:latin typeface="Calibri"/>
                <a:ea typeface="Calibri"/>
                <a:cs typeface="Calibri"/>
                <a:sym typeface="Calibri"/>
              </a:endParaRPr>
            </a:p>
          </p:txBody>
        </p:sp>
      </p:grpSp>
      <p:sp>
        <p:nvSpPr>
          <p:cNvPr id="187" name="Google Shape;187;g3b2e0b46d50_0_33"/>
          <p:cNvSpPr txBox="1"/>
          <p:nvPr/>
        </p:nvSpPr>
        <p:spPr>
          <a:xfrm>
            <a:off x="838200" y="5327350"/>
            <a:ext cx="1051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We will collect some test data and solve a parameter learning problem to find the best-fit aerodynamic coefficients.</a:t>
            </a:r>
            <a:endParaRPr sz="1800">
              <a:solidFill>
                <a:schemeClr val="dk1"/>
              </a:solidFill>
              <a:latin typeface="Calibri"/>
              <a:ea typeface="Calibri"/>
              <a:cs typeface="Calibri"/>
              <a:sym typeface="Calibri"/>
            </a:endParaRPr>
          </a:p>
        </p:txBody>
      </p:sp>
      <p:pic>
        <p:nvPicPr>
          <p:cNvPr id="188" name="Google Shape;188;g3b2e0b46d50_0_33"/>
          <p:cNvPicPr preferRelativeResize="0"/>
          <p:nvPr/>
        </p:nvPicPr>
        <p:blipFill>
          <a:blip r:embed="rId4">
            <a:alphaModFix/>
          </a:blip>
          <a:stretch>
            <a:fillRect/>
          </a:stretch>
        </p:blipFill>
        <p:spPr>
          <a:xfrm>
            <a:off x="537375" y="2507825"/>
            <a:ext cx="5693967" cy="23774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ab27176cdd_2_53"/>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D3F7D"/>
              </a:buClr>
              <a:buSzPts val="3800"/>
              <a:buFont typeface="Calibri"/>
              <a:buNone/>
            </a:pPr>
            <a:r>
              <a:rPr lang="en-US"/>
              <a:t>Methods – Physics-Based Learning</a:t>
            </a:r>
            <a:endParaRPr/>
          </a:p>
        </p:txBody>
      </p:sp>
      <p:sp>
        <p:nvSpPr>
          <p:cNvPr id="194" name="Google Shape;194;g3ab27176cdd_2_53"/>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g3ab27176cdd_2_53"/>
          <p:cNvSpPr txBox="1"/>
          <p:nvPr/>
        </p:nvSpPr>
        <p:spPr>
          <a:xfrm>
            <a:off x="546925" y="1391350"/>
            <a:ext cx="647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Learn the aerodynamic coefficients to complete the BEMT model, by minimizing the prediction error of net aerodynamic force:</a:t>
            </a:r>
            <a:endParaRPr sz="1800">
              <a:solidFill>
                <a:schemeClr val="dk1"/>
              </a:solidFill>
              <a:latin typeface="Calibri"/>
              <a:ea typeface="Calibri"/>
              <a:cs typeface="Calibri"/>
              <a:sym typeface="Calibri"/>
            </a:endParaRPr>
          </a:p>
        </p:txBody>
      </p:sp>
      <p:pic>
        <p:nvPicPr>
          <p:cNvPr id="196" name="Google Shape;196;g3ab27176cdd_2_53"/>
          <p:cNvPicPr preferRelativeResize="0"/>
          <p:nvPr/>
        </p:nvPicPr>
        <p:blipFill>
          <a:blip r:embed="rId3">
            <a:alphaModFix/>
          </a:blip>
          <a:stretch>
            <a:fillRect/>
          </a:stretch>
        </p:blipFill>
        <p:spPr>
          <a:xfrm>
            <a:off x="668675" y="2130261"/>
            <a:ext cx="3401568" cy="548640"/>
          </a:xfrm>
          <a:prstGeom prst="rect">
            <a:avLst/>
          </a:prstGeom>
          <a:noFill/>
          <a:ln>
            <a:noFill/>
          </a:ln>
        </p:spPr>
      </p:pic>
      <p:sp>
        <p:nvSpPr>
          <p:cNvPr id="197" name="Google Shape;197;g3ab27176cdd_2_53"/>
          <p:cNvSpPr txBox="1"/>
          <p:nvPr/>
        </p:nvSpPr>
        <p:spPr>
          <a:xfrm>
            <a:off x="546925" y="5040450"/>
            <a:ext cx="63918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We can use free flight data under various wind conditions (near-wall condition is only optional) to learn this model. </a:t>
            </a:r>
            <a:endParaRPr sz="1800">
              <a:solidFill>
                <a:schemeClr val="dk1"/>
              </a:solidFill>
              <a:latin typeface="Calibri"/>
              <a:ea typeface="Calibri"/>
              <a:cs typeface="Calibri"/>
              <a:sym typeface="Calibri"/>
            </a:endParaRPr>
          </a:p>
        </p:txBody>
      </p:sp>
      <p:pic>
        <p:nvPicPr>
          <p:cNvPr id="198" name="Google Shape;198;g3ab27176cdd_2_53"/>
          <p:cNvPicPr preferRelativeResize="0"/>
          <p:nvPr/>
        </p:nvPicPr>
        <p:blipFill>
          <a:blip r:embed="rId4">
            <a:alphaModFix/>
          </a:blip>
          <a:stretch>
            <a:fillRect/>
          </a:stretch>
        </p:blipFill>
        <p:spPr>
          <a:xfrm>
            <a:off x="668675" y="3092144"/>
            <a:ext cx="4572001" cy="582930"/>
          </a:xfrm>
          <a:prstGeom prst="rect">
            <a:avLst/>
          </a:prstGeom>
          <a:noFill/>
          <a:ln>
            <a:noFill/>
          </a:ln>
        </p:spPr>
      </p:pic>
      <p:pic>
        <p:nvPicPr>
          <p:cNvPr id="199" name="Google Shape;199;g3ab27176cdd_2_53" title="eqn_x_a.png"/>
          <p:cNvPicPr preferRelativeResize="0"/>
          <p:nvPr/>
        </p:nvPicPr>
        <p:blipFill>
          <a:blip r:embed="rId5">
            <a:alphaModFix/>
          </a:blip>
          <a:stretch>
            <a:fillRect/>
          </a:stretch>
        </p:blipFill>
        <p:spPr>
          <a:xfrm>
            <a:off x="668675" y="4265963"/>
            <a:ext cx="2228848" cy="274320"/>
          </a:xfrm>
          <a:prstGeom prst="rect">
            <a:avLst/>
          </a:prstGeom>
          <a:noFill/>
          <a:ln>
            <a:noFill/>
          </a:ln>
        </p:spPr>
      </p:pic>
      <p:sp>
        <p:nvSpPr>
          <p:cNvPr id="200" name="Google Shape;200;g3ab27176cdd_2_53"/>
          <p:cNvSpPr txBox="1"/>
          <p:nvPr/>
        </p:nvSpPr>
        <p:spPr>
          <a:xfrm>
            <a:off x="546925" y="2697150"/>
            <a:ext cx="40461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Estimated net aerodynamic force:</a:t>
            </a:r>
            <a:endParaRPr sz="1800">
              <a:solidFill>
                <a:schemeClr val="dk1"/>
              </a:solidFill>
              <a:latin typeface="Calibri"/>
              <a:ea typeface="Calibri"/>
              <a:cs typeface="Calibri"/>
              <a:sym typeface="Calibri"/>
            </a:endParaRPr>
          </a:p>
        </p:txBody>
      </p:sp>
      <p:sp>
        <p:nvSpPr>
          <p:cNvPr id="201" name="Google Shape;201;g3ab27176cdd_2_53"/>
          <p:cNvSpPr txBox="1"/>
          <p:nvPr/>
        </p:nvSpPr>
        <p:spPr>
          <a:xfrm>
            <a:off x="546925" y="3781225"/>
            <a:ext cx="40461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Aerodynamic coefficients to be learned: </a:t>
            </a:r>
            <a:endParaRPr sz="1800">
              <a:solidFill>
                <a:schemeClr val="dk1"/>
              </a:solidFill>
              <a:latin typeface="Calibri"/>
              <a:ea typeface="Calibri"/>
              <a:cs typeface="Calibri"/>
              <a:sym typeface="Calibri"/>
            </a:endParaRPr>
          </a:p>
        </p:txBody>
      </p:sp>
      <p:grpSp>
        <p:nvGrpSpPr>
          <p:cNvPr id="202" name="Google Shape;202;g3ab27176cdd_2_53"/>
          <p:cNvGrpSpPr/>
          <p:nvPr/>
        </p:nvGrpSpPr>
        <p:grpSpPr>
          <a:xfrm>
            <a:off x="7631175" y="2281311"/>
            <a:ext cx="3722625" cy="2413098"/>
            <a:chOff x="7631175" y="2002911"/>
            <a:chExt cx="3722625" cy="2413098"/>
          </a:xfrm>
        </p:grpSpPr>
        <p:pic>
          <p:nvPicPr>
            <p:cNvPr id="203" name="Google Shape;203;g3ab27176cdd_2_53" title="symbol_f_a_lat.png"/>
            <p:cNvPicPr preferRelativeResize="0"/>
            <p:nvPr/>
          </p:nvPicPr>
          <p:blipFill>
            <a:blip r:embed="rId6">
              <a:alphaModFix/>
            </a:blip>
            <a:stretch>
              <a:fillRect/>
            </a:stretch>
          </p:blipFill>
          <p:spPr>
            <a:xfrm>
              <a:off x="8108325" y="3365354"/>
              <a:ext cx="2286001" cy="365760"/>
            </a:xfrm>
            <a:prstGeom prst="rect">
              <a:avLst/>
            </a:prstGeom>
            <a:noFill/>
            <a:ln>
              <a:noFill/>
            </a:ln>
          </p:spPr>
        </p:pic>
        <p:pic>
          <p:nvPicPr>
            <p:cNvPr id="204" name="Google Shape;204;g3ab27176cdd_2_53"/>
            <p:cNvPicPr preferRelativeResize="0"/>
            <p:nvPr/>
          </p:nvPicPr>
          <p:blipFill>
            <a:blip r:embed="rId7">
              <a:alphaModFix/>
            </a:blip>
            <a:stretch>
              <a:fillRect/>
            </a:stretch>
          </p:blipFill>
          <p:spPr>
            <a:xfrm>
              <a:off x="8108325" y="4050250"/>
              <a:ext cx="1393080" cy="365760"/>
            </a:xfrm>
            <a:prstGeom prst="rect">
              <a:avLst/>
            </a:prstGeom>
            <a:noFill/>
            <a:ln>
              <a:noFill/>
            </a:ln>
          </p:spPr>
        </p:pic>
        <p:pic>
          <p:nvPicPr>
            <p:cNvPr id="205" name="Google Shape;205;g3ab27176cdd_2_53" title="symbol_f_a.png"/>
            <p:cNvPicPr preferRelativeResize="0"/>
            <p:nvPr/>
          </p:nvPicPr>
          <p:blipFill>
            <a:blip r:embed="rId8">
              <a:alphaModFix/>
            </a:blip>
            <a:stretch>
              <a:fillRect/>
            </a:stretch>
          </p:blipFill>
          <p:spPr>
            <a:xfrm>
              <a:off x="8108325" y="2002911"/>
              <a:ext cx="2090058" cy="365760"/>
            </a:xfrm>
            <a:prstGeom prst="rect">
              <a:avLst/>
            </a:prstGeom>
            <a:noFill/>
            <a:ln>
              <a:noFill/>
            </a:ln>
          </p:spPr>
        </p:pic>
        <p:sp>
          <p:nvSpPr>
            <p:cNvPr id="206" name="Google Shape;206;g3ab27176cdd_2_53"/>
            <p:cNvSpPr/>
            <p:nvPr/>
          </p:nvSpPr>
          <p:spPr>
            <a:xfrm rot="-5400000">
              <a:off x="9051400" y="2048860"/>
              <a:ext cx="130200" cy="769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g3ab27176cdd_2_53"/>
            <p:cNvSpPr txBox="1"/>
            <p:nvPr/>
          </p:nvSpPr>
          <p:spPr>
            <a:xfrm>
              <a:off x="7631175" y="2647125"/>
              <a:ext cx="209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Take l</a:t>
              </a:r>
              <a:r>
                <a:rPr lang="en-US">
                  <a:solidFill>
                    <a:schemeClr val="dk1"/>
                  </a:solidFill>
                  <a:latin typeface="Calibri"/>
                  <a:ea typeface="Calibri"/>
                  <a:cs typeface="Calibri"/>
                  <a:sym typeface="Calibri"/>
                </a:rPr>
                <a:t>ateral component as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US">
                  <a:solidFill>
                    <a:schemeClr val="dk1"/>
                  </a:solidFill>
                  <a:latin typeface="Calibri"/>
                  <a:ea typeface="Calibri"/>
                  <a:cs typeface="Calibri"/>
                  <a:sym typeface="Calibri"/>
                </a:rPr>
                <a:t>disturbance</a:t>
              </a:r>
              <a:endParaRPr>
                <a:solidFill>
                  <a:schemeClr val="dk1"/>
                </a:solidFill>
                <a:latin typeface="Calibri"/>
                <a:ea typeface="Calibri"/>
                <a:cs typeface="Calibri"/>
                <a:sym typeface="Calibri"/>
              </a:endParaRPr>
            </a:p>
          </p:txBody>
        </p:sp>
        <p:cxnSp>
          <p:nvCxnSpPr>
            <p:cNvPr id="208" name="Google Shape;208;g3ab27176cdd_2_53"/>
            <p:cNvCxnSpPr/>
            <p:nvPr/>
          </p:nvCxnSpPr>
          <p:spPr>
            <a:xfrm flipH="1" rot="10800000">
              <a:off x="8765275" y="2498763"/>
              <a:ext cx="351900" cy="217800"/>
            </a:xfrm>
            <a:prstGeom prst="straightConnector1">
              <a:avLst/>
            </a:prstGeom>
            <a:noFill/>
            <a:ln cap="flat" cmpd="sng" w="9525">
              <a:solidFill>
                <a:schemeClr val="dk2"/>
              </a:solidFill>
              <a:prstDash val="solid"/>
              <a:round/>
              <a:headEnd len="med" w="med" type="triangle"/>
              <a:tailEnd len="med" w="med" type="none"/>
            </a:ln>
          </p:spPr>
        </p:cxnSp>
        <p:cxnSp>
          <p:nvCxnSpPr>
            <p:cNvPr id="209" name="Google Shape;209;g3ab27176cdd_2_53"/>
            <p:cNvCxnSpPr/>
            <p:nvPr/>
          </p:nvCxnSpPr>
          <p:spPr>
            <a:xfrm rot="10800000">
              <a:off x="9792700" y="2415688"/>
              <a:ext cx="695700" cy="331200"/>
            </a:xfrm>
            <a:prstGeom prst="straightConnector1">
              <a:avLst/>
            </a:prstGeom>
            <a:noFill/>
            <a:ln cap="flat" cmpd="sng" w="9525">
              <a:solidFill>
                <a:schemeClr val="dk2"/>
              </a:solidFill>
              <a:prstDash val="solid"/>
              <a:round/>
              <a:headEnd len="med" w="med" type="triangle"/>
              <a:tailEnd len="med" w="med" type="none"/>
            </a:ln>
          </p:spPr>
        </p:cxnSp>
        <p:sp>
          <p:nvSpPr>
            <p:cNvPr id="210" name="Google Shape;210;g3ab27176cdd_2_53"/>
            <p:cNvSpPr txBox="1"/>
            <p:nvPr/>
          </p:nvSpPr>
          <p:spPr>
            <a:xfrm>
              <a:off x="9721200" y="2647125"/>
              <a:ext cx="163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Thrust-dominated component</a:t>
              </a:r>
              <a:endParaRPr>
                <a:solidFill>
                  <a:schemeClr val="dk1"/>
                </a:solidFill>
                <a:latin typeface="Calibri"/>
                <a:ea typeface="Calibri"/>
                <a:cs typeface="Calibri"/>
                <a:sym typeface="Calibri"/>
              </a:endParaRPr>
            </a:p>
          </p:txBody>
        </p:sp>
      </p:grpSp>
      <p:cxnSp>
        <p:nvCxnSpPr>
          <p:cNvPr id="211" name="Google Shape;211;g3ab27176cdd_2_53"/>
          <p:cNvCxnSpPr/>
          <p:nvPr/>
        </p:nvCxnSpPr>
        <p:spPr>
          <a:xfrm>
            <a:off x="7205325" y="1450725"/>
            <a:ext cx="0" cy="4242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b2e0b46d50_0_57"/>
          <p:cNvSpPr txBox="1"/>
          <p:nvPr>
            <p:ph type="title"/>
          </p:nvPr>
        </p:nvSpPr>
        <p:spPr>
          <a:xfrm>
            <a:off x="838200" y="273685"/>
            <a:ext cx="10515600" cy="886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D3F7D"/>
              </a:buClr>
              <a:buSzPts val="3800"/>
              <a:buFont typeface="Calibri"/>
              <a:buNone/>
            </a:pPr>
            <a:r>
              <a:rPr lang="en-US"/>
              <a:t>Methods – Residual Learning</a:t>
            </a:r>
            <a:endParaRPr/>
          </a:p>
        </p:txBody>
      </p:sp>
      <p:sp>
        <p:nvSpPr>
          <p:cNvPr id="217" name="Google Shape;217;g3b2e0b46d50_0_57"/>
          <p:cNvSpPr txBox="1"/>
          <p:nvPr>
            <p:ph idx="1" type="body"/>
          </p:nvPr>
        </p:nvSpPr>
        <p:spPr>
          <a:xfrm>
            <a:off x="838200" y="1360125"/>
            <a:ext cx="10515600" cy="3651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1800"/>
              <a:t>Multihead network:</a:t>
            </a:r>
            <a:endParaRPr sz="1800"/>
          </a:p>
        </p:txBody>
      </p:sp>
      <p:sp>
        <p:nvSpPr>
          <p:cNvPr id="218" name="Google Shape;218;g3b2e0b46d50_0_57"/>
          <p:cNvSpPr txBox="1"/>
          <p:nvPr>
            <p:ph idx="12" type="sldNum"/>
          </p:nvPr>
        </p:nvSpPr>
        <p:spPr>
          <a:xfrm>
            <a:off x="9241380" y="63673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9" name="Google Shape;219;g3b2e0b46d50_0_57" title="eqn_ml_loss.png"/>
          <p:cNvPicPr preferRelativeResize="0"/>
          <p:nvPr/>
        </p:nvPicPr>
        <p:blipFill>
          <a:blip r:embed="rId3">
            <a:alphaModFix/>
          </a:blip>
          <a:stretch>
            <a:fillRect/>
          </a:stretch>
        </p:blipFill>
        <p:spPr>
          <a:xfrm>
            <a:off x="4572525" y="5002641"/>
            <a:ext cx="2743199" cy="521208"/>
          </a:xfrm>
          <a:prstGeom prst="rect">
            <a:avLst/>
          </a:prstGeom>
          <a:noFill/>
          <a:ln>
            <a:noFill/>
          </a:ln>
        </p:spPr>
      </p:pic>
      <p:grpSp>
        <p:nvGrpSpPr>
          <p:cNvPr id="220" name="Google Shape;220;g3b2e0b46d50_0_57"/>
          <p:cNvGrpSpPr/>
          <p:nvPr/>
        </p:nvGrpSpPr>
        <p:grpSpPr>
          <a:xfrm>
            <a:off x="664775" y="1834650"/>
            <a:ext cx="10687600" cy="2166101"/>
            <a:chOff x="664775" y="1354775"/>
            <a:chExt cx="10687600" cy="2166101"/>
          </a:xfrm>
        </p:grpSpPr>
        <p:sp>
          <p:nvSpPr>
            <p:cNvPr id="221" name="Google Shape;221;g3b2e0b46d50_0_57"/>
            <p:cNvSpPr/>
            <p:nvPr/>
          </p:nvSpPr>
          <p:spPr>
            <a:xfrm>
              <a:off x="3555400" y="1920675"/>
              <a:ext cx="68700" cy="1371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22" name="Google Shape;222;g3b2e0b46d50_0_57"/>
            <p:cNvCxnSpPr>
              <a:stCxn id="221" idx="3"/>
              <a:endCxn id="223" idx="1"/>
            </p:cNvCxnSpPr>
            <p:nvPr/>
          </p:nvCxnSpPr>
          <p:spPr>
            <a:xfrm>
              <a:off x="3624100" y="2606475"/>
              <a:ext cx="1289100" cy="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g3b2e0b46d50_0_57"/>
            <p:cNvSpPr txBox="1"/>
            <p:nvPr/>
          </p:nvSpPr>
          <p:spPr>
            <a:xfrm>
              <a:off x="664775" y="2082675"/>
              <a:ext cx="2743200" cy="104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vehicle twist, pose</a:t>
              </a:r>
              <a:endParaRPr sz="1800">
                <a:solidFill>
                  <a:schemeClr val="dk1"/>
                </a:solidFill>
                <a:latin typeface="Calibri"/>
                <a:ea typeface="Calibri"/>
                <a:cs typeface="Calibri"/>
                <a:sym typeface="Calibri"/>
              </a:endParaRPr>
            </a:p>
            <a:p>
              <a:pPr indent="0" lvl="0" marL="0" rtl="0" algn="r">
                <a:spcBef>
                  <a:spcPts val="0"/>
                </a:spcBef>
                <a:spcAft>
                  <a:spcPts val="0"/>
                </a:spcAft>
                <a:buNone/>
              </a:pPr>
              <a:r>
                <a:rPr lang="en-US" sz="1800">
                  <a:solidFill>
                    <a:schemeClr val="dk1"/>
                  </a:solidFill>
                  <a:latin typeface="Calibri"/>
                  <a:ea typeface="Calibri"/>
                  <a:cs typeface="Calibri"/>
                  <a:sym typeface="Calibri"/>
                </a:rPr>
                <a:t>rotor rotational speeds</a:t>
              </a:r>
              <a:endParaRPr sz="1800">
                <a:solidFill>
                  <a:schemeClr val="dk1"/>
                </a:solidFill>
                <a:latin typeface="Calibri"/>
                <a:ea typeface="Calibri"/>
                <a:cs typeface="Calibri"/>
                <a:sym typeface="Calibri"/>
              </a:endParaRPr>
            </a:p>
            <a:p>
              <a:pPr indent="0" lvl="0" marL="0" rtl="0" algn="r">
                <a:spcBef>
                  <a:spcPts val="0"/>
                </a:spcBef>
                <a:spcAft>
                  <a:spcPts val="0"/>
                </a:spcAft>
                <a:buNone/>
              </a:pPr>
              <a:r>
                <a:rPr lang="en-US" sz="1800">
                  <a:solidFill>
                    <a:schemeClr val="dk1"/>
                  </a:solidFill>
                  <a:latin typeface="Calibri"/>
                  <a:ea typeface="Calibri"/>
                  <a:cs typeface="Calibri"/>
                  <a:sym typeface="Calibri"/>
                </a:rPr>
                <a:t>background wind velocity</a:t>
              </a:r>
              <a:endParaRPr sz="1800">
                <a:solidFill>
                  <a:schemeClr val="dk1"/>
                </a:solidFill>
                <a:latin typeface="Calibri"/>
                <a:ea typeface="Calibri"/>
                <a:cs typeface="Calibri"/>
                <a:sym typeface="Calibri"/>
              </a:endParaRPr>
            </a:p>
          </p:txBody>
        </p:sp>
        <p:cxnSp>
          <p:nvCxnSpPr>
            <p:cNvPr id="225" name="Google Shape;225;g3b2e0b46d50_0_57"/>
            <p:cNvCxnSpPr/>
            <p:nvPr/>
          </p:nvCxnSpPr>
          <p:spPr>
            <a:xfrm>
              <a:off x="7103950" y="2606475"/>
              <a:ext cx="1339200" cy="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g3b2e0b46d50_0_57"/>
            <p:cNvSpPr txBox="1"/>
            <p:nvPr/>
          </p:nvSpPr>
          <p:spPr>
            <a:xfrm>
              <a:off x="8609175" y="2318025"/>
              <a:ext cx="27432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residual forces</a:t>
              </a:r>
              <a:endParaRPr sz="1800">
                <a:solidFill>
                  <a:schemeClr val="dk1"/>
                </a:solidFill>
                <a:latin typeface="Calibri"/>
                <a:ea typeface="Calibri"/>
                <a:cs typeface="Calibri"/>
                <a:sym typeface="Calibri"/>
              </a:endParaRPr>
            </a:p>
          </p:txBody>
        </p:sp>
        <p:pic>
          <p:nvPicPr>
            <p:cNvPr id="227" name="Google Shape;227;g3b2e0b46d50_0_57"/>
            <p:cNvPicPr preferRelativeResize="0"/>
            <p:nvPr/>
          </p:nvPicPr>
          <p:blipFill>
            <a:blip r:embed="rId4">
              <a:alphaModFix/>
            </a:blip>
            <a:stretch>
              <a:fillRect/>
            </a:stretch>
          </p:blipFill>
          <p:spPr>
            <a:xfrm>
              <a:off x="5029725" y="1692075"/>
              <a:ext cx="1828801" cy="1828801"/>
            </a:xfrm>
            <a:prstGeom prst="rect">
              <a:avLst/>
            </a:prstGeom>
            <a:noFill/>
            <a:ln>
              <a:noFill/>
            </a:ln>
          </p:spPr>
        </p:pic>
        <p:sp>
          <p:nvSpPr>
            <p:cNvPr id="228" name="Google Shape;228;g3b2e0b46d50_0_57"/>
            <p:cNvSpPr txBox="1"/>
            <p:nvPr/>
          </p:nvSpPr>
          <p:spPr>
            <a:xfrm>
              <a:off x="4572525" y="1354775"/>
              <a:ext cx="2743200" cy="5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multihead NN</a:t>
              </a:r>
              <a:endParaRPr>
                <a:solidFill>
                  <a:schemeClr val="dk1"/>
                </a:solidFill>
                <a:latin typeface="Calibri"/>
                <a:ea typeface="Calibri"/>
                <a:cs typeface="Calibri"/>
                <a:sym typeface="Calibri"/>
              </a:endParaRPr>
            </a:p>
          </p:txBody>
        </p:sp>
        <p:sp>
          <p:nvSpPr>
            <p:cNvPr id="229" name="Google Shape;229;g3b2e0b46d50_0_57"/>
            <p:cNvSpPr txBox="1"/>
            <p:nvPr/>
          </p:nvSpPr>
          <p:spPr>
            <a:xfrm>
              <a:off x="880900" y="1354788"/>
              <a:ext cx="3874500" cy="576900"/>
            </a:xfrm>
            <a:prstGeom prst="rect">
              <a:avLst/>
            </a:prstGeom>
            <a:noFill/>
            <a:ln>
              <a:noFill/>
            </a:ln>
          </p:spPr>
          <p:txBody>
            <a:bodyPr anchorCtr="0" anchor="t" bIns="91425" lIns="91425" spcFirstLastPara="1" rIns="91425" wrap="square" tIns="91425">
              <a:noAutofit/>
            </a:bodyPr>
            <a:lstStyle/>
            <a:p>
              <a:pPr indent="-50800" lvl="0" marL="228600" rtl="0" algn="ctr">
                <a:lnSpc>
                  <a:spcPct val="90000"/>
                </a:lnSpc>
                <a:spcBef>
                  <a:spcPts val="0"/>
                </a:spcBef>
                <a:spcAft>
                  <a:spcPts val="0"/>
                </a:spcAft>
                <a:buNone/>
              </a:pPr>
              <a:r>
                <a:rPr lang="en-US">
                  <a:solidFill>
                    <a:schemeClr val="dk1"/>
                  </a:solidFill>
                  <a:latin typeface="Calibri"/>
                  <a:ea typeface="Calibri"/>
                  <a:cs typeface="Calibri"/>
                  <a:sym typeface="Calibri"/>
                </a:rPr>
                <a:t>Free flight data </a:t>
              </a:r>
              <a:endParaRPr>
                <a:solidFill>
                  <a:schemeClr val="dk1"/>
                </a:solidFill>
                <a:latin typeface="Calibri"/>
                <a:ea typeface="Calibri"/>
                <a:cs typeface="Calibri"/>
                <a:sym typeface="Calibri"/>
              </a:endParaRPr>
            </a:p>
            <a:p>
              <a:pPr indent="-50800" lvl="0" marL="228600" rtl="0" algn="ctr">
                <a:lnSpc>
                  <a:spcPct val="90000"/>
                </a:lnSpc>
                <a:spcBef>
                  <a:spcPts val="0"/>
                </a:spcBef>
                <a:spcAft>
                  <a:spcPts val="0"/>
                </a:spcAft>
                <a:buClr>
                  <a:schemeClr val="dk1"/>
                </a:buClr>
                <a:buSzPts val="2800"/>
                <a:buFont typeface="Arial"/>
                <a:buNone/>
              </a:pPr>
              <a:r>
                <a:rPr lang="en-US">
                  <a:solidFill>
                    <a:schemeClr val="dk1"/>
                  </a:solidFill>
                  <a:latin typeface="Calibri"/>
                  <a:ea typeface="Calibri"/>
                  <a:cs typeface="Calibri"/>
                  <a:sym typeface="Calibri"/>
                </a:rPr>
                <a:t>(near-wall condition is only optional)</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grpSp>
      <p:sp>
        <p:nvSpPr>
          <p:cNvPr id="230" name="Google Shape;230;g3b2e0b46d50_0_57"/>
          <p:cNvSpPr txBox="1"/>
          <p:nvPr>
            <p:ph idx="1" type="body"/>
          </p:nvPr>
        </p:nvSpPr>
        <p:spPr>
          <a:xfrm>
            <a:off x="838200" y="4515738"/>
            <a:ext cx="10515600" cy="3651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sz="1800"/>
              <a:t>Use the network to minimize the mismatch between the BEMT-predicted forces and the measured forces:</a:t>
            </a:r>
            <a:endParaRPr sz="1800"/>
          </a:p>
        </p:txBody>
      </p:sp>
      <p:pic>
        <p:nvPicPr>
          <p:cNvPr id="231" name="Google Shape;231;g3b2e0b46d50_0_57" title="symbol_x_phi.png"/>
          <p:cNvPicPr preferRelativeResize="0"/>
          <p:nvPr/>
        </p:nvPicPr>
        <p:blipFill>
          <a:blip r:embed="rId5">
            <a:alphaModFix/>
          </a:blip>
          <a:stretch>
            <a:fillRect/>
          </a:stretch>
        </p:blipFill>
        <p:spPr>
          <a:xfrm>
            <a:off x="2744900" y="4000738"/>
            <a:ext cx="274320" cy="274320"/>
          </a:xfrm>
          <a:prstGeom prst="rect">
            <a:avLst/>
          </a:prstGeom>
          <a:noFill/>
          <a:ln>
            <a:noFill/>
          </a:ln>
        </p:spPr>
      </p:pic>
      <p:pic>
        <p:nvPicPr>
          <p:cNvPr id="232" name="Google Shape;232;g3b2e0b46d50_0_57" title="symbol_phi.png"/>
          <p:cNvPicPr preferRelativeResize="0"/>
          <p:nvPr/>
        </p:nvPicPr>
        <p:blipFill>
          <a:blip r:embed="rId6">
            <a:alphaModFix/>
          </a:blip>
          <a:stretch>
            <a:fillRect/>
          </a:stretch>
        </p:blipFill>
        <p:spPr>
          <a:xfrm>
            <a:off x="5852688" y="3951975"/>
            <a:ext cx="182880" cy="280416"/>
          </a:xfrm>
          <a:prstGeom prst="rect">
            <a:avLst/>
          </a:prstGeom>
          <a:noFill/>
          <a:ln>
            <a:noFill/>
          </a:ln>
        </p:spPr>
      </p:pic>
      <p:pic>
        <p:nvPicPr>
          <p:cNvPr id="233" name="Google Shape;233;g3b2e0b46d50_0_57"/>
          <p:cNvPicPr preferRelativeResize="0"/>
          <p:nvPr/>
        </p:nvPicPr>
        <p:blipFill>
          <a:blip r:embed="rId7">
            <a:alphaModFix/>
          </a:blip>
          <a:stretch>
            <a:fillRect/>
          </a:stretch>
        </p:blipFill>
        <p:spPr>
          <a:xfrm>
            <a:off x="4572513" y="5728488"/>
            <a:ext cx="1140595" cy="274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A Palette">
      <a:dk1>
        <a:srgbClr val="000000"/>
      </a:dk1>
      <a:lt1>
        <a:srgbClr val="FFFFFF"/>
      </a:lt1>
      <a:dk2>
        <a:srgbClr val="041E41"/>
      </a:dk2>
      <a:lt2>
        <a:srgbClr val="B8D6E6"/>
      </a:lt2>
      <a:accent1>
        <a:srgbClr val="009CDE"/>
      </a:accent1>
      <a:accent2>
        <a:srgbClr val="1E407C"/>
      </a:accent2>
      <a:accent3>
        <a:srgbClr val="A3AAAD"/>
      </a:accent3>
      <a:accent4>
        <a:srgbClr val="83B1D4"/>
      </a:accent4>
      <a:accent5>
        <a:srgbClr val="3EA39E"/>
      </a:accent5>
      <a:accent6>
        <a:srgbClr val="305470"/>
      </a:accent6>
      <a:hlink>
        <a:srgbClr val="64B8B6"/>
      </a:hlink>
      <a:folHlink>
        <a:srgbClr val="7D4C7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2023-02-06T16:54:10Z</dcterms:created>
  <dc:creator>Shivery, Denise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0x0101009204A49901785041AF741C157FF60EBA</vt:lpwstr>
  </property>
</Properties>
</file>